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48"/>
  </p:notesMasterIdLst>
  <p:sldIdLst>
    <p:sldId id="298" r:id="rId5"/>
    <p:sldId id="303" r:id="rId6"/>
    <p:sldId id="304" r:id="rId7"/>
    <p:sldId id="259" r:id="rId8"/>
    <p:sldId id="306" r:id="rId9"/>
    <p:sldId id="308" r:id="rId10"/>
    <p:sldId id="334" r:id="rId11"/>
    <p:sldId id="309" r:id="rId12"/>
    <p:sldId id="312" r:id="rId13"/>
    <p:sldId id="310" r:id="rId14"/>
    <p:sldId id="311" r:id="rId15"/>
    <p:sldId id="335" r:id="rId16"/>
    <p:sldId id="307" r:id="rId17"/>
    <p:sldId id="313" r:id="rId18"/>
    <p:sldId id="314" r:id="rId19"/>
    <p:sldId id="315" r:id="rId20"/>
    <p:sldId id="316" r:id="rId21"/>
    <p:sldId id="317" r:id="rId22"/>
    <p:sldId id="318" r:id="rId23"/>
    <p:sldId id="319" r:id="rId24"/>
    <p:sldId id="320" r:id="rId25"/>
    <p:sldId id="321" r:id="rId26"/>
    <p:sldId id="322" r:id="rId27"/>
    <p:sldId id="323" r:id="rId28"/>
    <p:sldId id="324" r:id="rId29"/>
    <p:sldId id="325" r:id="rId30"/>
    <p:sldId id="326" r:id="rId31"/>
    <p:sldId id="327" r:id="rId32"/>
    <p:sldId id="331" r:id="rId33"/>
    <p:sldId id="332" r:id="rId34"/>
    <p:sldId id="333" r:id="rId35"/>
    <p:sldId id="283" r:id="rId36"/>
    <p:sldId id="284" r:id="rId37"/>
    <p:sldId id="285" r:id="rId38"/>
    <p:sldId id="286" r:id="rId39"/>
    <p:sldId id="340" r:id="rId40"/>
    <p:sldId id="341" r:id="rId41"/>
    <p:sldId id="342" r:id="rId42"/>
    <p:sldId id="338" r:id="rId43"/>
    <p:sldId id="328" r:id="rId44"/>
    <p:sldId id="329" r:id="rId45"/>
    <p:sldId id="330" r:id="rId46"/>
    <p:sldId id="33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4" autoAdjust="0"/>
    <p:restoredTop sz="94619" autoAdjust="0"/>
  </p:normalViewPr>
  <p:slideViewPr>
    <p:cSldViewPr snapToGrid="0">
      <p:cViewPr varScale="1">
        <p:scale>
          <a:sx n="79" d="100"/>
          <a:sy n="79" d="100"/>
        </p:scale>
        <p:origin x="850"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2AF21A-04EA-425B-8A35-8459903B171C}" type="datetimeFigureOut">
              <a:rPr lang="en-US" smtClean="0"/>
              <a:t>11/20/2021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4E7987-6273-45C8-8D43-3E63515C6C78}" type="slidenum">
              <a:rPr lang="en-US" smtClean="0"/>
              <a:t>‹#›</a:t>
            </a:fld>
            <a:endParaRPr lang="en-US"/>
          </a:p>
        </p:txBody>
      </p:sp>
    </p:spTree>
    <p:extLst>
      <p:ext uri="{BB962C8B-B14F-4D97-AF65-F5344CB8AC3E}">
        <p14:creationId xmlns:p14="http://schemas.microsoft.com/office/powerpoint/2010/main" val="215312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14E7987-6273-45C8-8D43-3E63515C6C78}" type="slidenum">
              <a:rPr lang="en-US" smtClean="0"/>
              <a:t>15</a:t>
            </a:fld>
            <a:endParaRPr lang="en-US"/>
          </a:p>
        </p:txBody>
      </p:sp>
    </p:spTree>
    <p:extLst>
      <p:ext uri="{BB962C8B-B14F-4D97-AF65-F5344CB8AC3E}">
        <p14:creationId xmlns:p14="http://schemas.microsoft.com/office/powerpoint/2010/main" val="1216931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101b2d39e3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101b2d39e3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01b2d39e37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01b2d39e37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01b2d39e37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01b2d39e37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1b2d39e3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1b2d39e3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1b2d39e3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1b2d39e3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4863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1b2d39e3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1b2d39e3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3483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01b2d39e37_1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01b2d39e37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5168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11/20/2021</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11/20/2021</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11/20/2021</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11/20/2021</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11/20/2021</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11/20/2021</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11/20/2021</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11/20/2021</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11/20/2021</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11/20/2021</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app/profile/chidroop.sagar1502/viz/YelpInsightsbyAbracaData/AbracaDataVisualisationCs?publish=yes" TargetMode="External"/><Relationship Id="rId2" Type="http://schemas.openxmlformats.org/officeDocument/2006/relationships/hyperlink" Target="https://public.tableau.com/app/profile/manisha.paliwal/viz/YelpInsightsByAbracaData/YelpInsights?publish=yes" TargetMode="External"/><Relationship Id="rId1" Type="http://schemas.openxmlformats.org/officeDocument/2006/relationships/slideLayout" Target="../slideLayouts/slideLayout7.xml"/><Relationship Id="rId4" Type="http://schemas.openxmlformats.org/officeDocument/2006/relationships/hyperlink" Target="https://public.tableau.com/app/profile/vani.k4703/viz/YelpInsightsByAbracaData_Vani-1/YelpInsights?publish=ye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hyperlink" Target="https://websiteyelpinsights.s3.us-west-1.amazonaws.com/YelpInsightsWebsite/Home.html" TargetMode="Externa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hyperlink" Target="https://public.tableau.com/app/profile/manisha.paliwal/viz/YelpInsightsByAbracaData/YelpInsights?publish=yes" TargetMode="External"/><Relationship Id="rId13" Type="http://schemas.openxmlformats.org/officeDocument/2006/relationships/hyperlink" Target="https://www.clipartmax.com/middle/m2H7K9G6Z5K9i8Z5_future-scope-clipart-man-with-binoculars-png/" TargetMode="External"/><Relationship Id="rId3" Type="http://schemas.openxmlformats.org/officeDocument/2006/relationships/hyperlink" Target="https://data.census.gov/cedsci/table?q=Income%20(Households,%20Families,%20Individuals)&amp;g=0400000US01$0500000,02$0500000,04$0500000&amp;tid=ACSST1Y2019.S1901&amp;hidePreview=true" TargetMode="External"/><Relationship Id="rId7" Type="http://schemas.openxmlformats.org/officeDocument/2006/relationships/hyperlink" Target="https://app.diagrams.net/" TargetMode="External"/><Relationship Id="rId12" Type="http://schemas.openxmlformats.org/officeDocument/2006/relationships/hyperlink" Target="https://www.dictionary.com/e/zip-code/" TargetMode="External"/><Relationship Id="rId17" Type="http://schemas.openxmlformats.org/officeDocument/2006/relationships/hyperlink" Target="https://www.google.com/search?q=zip+code+images&amp;tbm=isch&amp;ved=2ahUKEwiAw4-m05r0AhUOs54KHQkxADsQ2-cCegQIABAA&amp;oq=zip+code+images&amp;gs_lcp=CgNpbWcQAzIFCAAQgAQ6BwgjEO8DECc6BAgAEEM6BggAEAgQHjoECAAQGFC7BVitEmD8EmgAcAB4AIABUIgBowSSAQE4mAEAoAEBqgELZ3dzLXdpei1pbWfAAQE&amp;sclient=img&amp;ei=V3iSYcC7GY7m-gSJ4oDYAw&amp;bih=722&amp;biw=1536&amp;rlz=1C1CHZN_enUS975US975#imgrc=HgYU1pSxw3hcGM&amp;imgdii=FEMBz5PJlucRoM" TargetMode="External"/><Relationship Id="rId2" Type="http://schemas.openxmlformats.org/officeDocument/2006/relationships/hyperlink" Target="https://websiteyelpinsights.s3.us-west-1.amazonaws.com/YelpInsightsWebsite/Home.html" TargetMode="External"/><Relationship Id="rId16" Type="http://schemas.openxmlformats.org/officeDocument/2006/relationships/hyperlink" Target="https://www.google.com/url?sa=i&amp;url=https%3A%2F%2Fwww.executivegov.com%2F2020%2F02%2Fcensus-bureau-looks-to-create-enterprise-data-lake-to-support-cloud-ai-deployment%2F&amp;psig=AOvVaw29dQDDCAUEk_OcYEhZDPEB&amp;ust=1637075243631000&amp;source=images&amp;cd=vfe&amp;ved=0CA0Q3YkBahcKEwjg08Xd0pr0AhUAAAAAHQAAAAAQAw" TargetMode="External"/><Relationship Id="rId1" Type="http://schemas.openxmlformats.org/officeDocument/2006/relationships/slideLayout" Target="../slideLayouts/slideLayout7.xml"/><Relationship Id="rId6" Type="http://schemas.openxmlformats.org/officeDocument/2006/relationships/hyperlink" Target="https://github.com/vanikancherlapalli/Abraca-Data-228" TargetMode="External"/><Relationship Id="rId11" Type="http://schemas.openxmlformats.org/officeDocument/2006/relationships/hyperlink" Target="https://www.census.gov/" TargetMode="External"/><Relationship Id="rId5" Type="http://schemas.openxmlformats.org/officeDocument/2006/relationships/hyperlink" Target="https://www.unitedstateszipcodes.org/" TargetMode="External"/><Relationship Id="rId15" Type="http://schemas.openxmlformats.org/officeDocument/2006/relationships/hyperlink" Target="https://www.google.com/search?q=yelp+square+image&amp;tbm=isch&amp;ved=2ahUKEwjQtYy30Jr0AhVRCTQIHb6RAuMQ2-cCegQIABAA&amp;oq=yelp+square+image&amp;gs_lcp=CgNpbWcQAzoHCCMQ7wMQJzoFCAAQgAQ6BAgAEBg6BggAEAgQHlDKDFiMMGDRNmgAcAB4AYABkQWIAc0LkgEGMTIuNS0xmAEAoAEBqgELZ3dzLXdpei1pbWfAAQE&amp;sclient=img&amp;ei=VXWSYZC3K9GS0PEPvqOKmA4&amp;bih=664&amp;biw=1536&amp;rlz=1C1CHZN_enUS975US975#imgrc=fhIo3grKjzDSNM" TargetMode="External"/><Relationship Id="rId10" Type="http://schemas.openxmlformats.org/officeDocument/2006/relationships/hyperlink" Target="https://public.tableau.com/app/profile/chidroop.sagar1502/viz/YelpInsightsbyAbracaData/AbracaDataVisualisationCs?publish=yes" TargetMode="External"/><Relationship Id="rId4" Type="http://schemas.openxmlformats.org/officeDocument/2006/relationships/hyperlink" Target="https://www.yelp.com/dataset" TargetMode="External"/><Relationship Id="rId9" Type="http://schemas.openxmlformats.org/officeDocument/2006/relationships/hyperlink" Target="https://public.tableau.com/app/profile/vani.k4703/viz/YelpInsightsByAbracaData_Vani-1/YelpInsights?publish=yes" TargetMode="External"/><Relationship Id="rId14" Type="http://schemas.openxmlformats.org/officeDocument/2006/relationships/hyperlink" Target="https://www.constructionexec.com/article/the-importance-of-data-analytics-in-finance"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Yelp Insights</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BY ABRACA DATA</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13064"/>
            <a:ext cx="10058400" cy="523784"/>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Other</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t>ETL Methods</a:t>
            </a:r>
          </a:p>
          <a:p>
            <a:pPr algn="ctr"/>
            <a:endParaRPr lang="en-US" sz="3200" dirty="0"/>
          </a:p>
        </p:txBody>
      </p:sp>
      <p:sp>
        <p:nvSpPr>
          <p:cNvPr id="7" name="Content Placeholder 4">
            <a:extLst>
              <a:ext uri="{FF2B5EF4-FFF2-40B4-BE49-F238E27FC236}">
                <a16:creationId xmlns:a16="http://schemas.microsoft.com/office/drawing/2014/main" id="{2C72FDB7-0740-49AE-9445-24751662FBF9}"/>
              </a:ext>
            </a:extLst>
          </p:cNvPr>
          <p:cNvSpPr txBox="1">
            <a:spLocks/>
          </p:cNvSpPr>
          <p:nvPr/>
        </p:nvSpPr>
        <p:spPr>
          <a:xfrm>
            <a:off x="653398" y="687065"/>
            <a:ext cx="10417056"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gn="ctr">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Yelp Business Ambience Attributes (nested string format)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descr="Graphical user interface, text, application&#10;&#10;Description automatically generated">
            <a:extLst>
              <a:ext uri="{FF2B5EF4-FFF2-40B4-BE49-F238E27FC236}">
                <a16:creationId xmlns:a16="http://schemas.microsoft.com/office/drawing/2014/main" id="{4DF289CC-B818-42B9-9416-829A4596A3BC}"/>
              </a:ext>
            </a:extLst>
          </p:cNvPr>
          <p:cNvPicPr>
            <a:picLocks noChangeAspect="1"/>
          </p:cNvPicPr>
          <p:nvPr/>
        </p:nvPicPr>
        <p:blipFill>
          <a:blip r:embed="rId2"/>
          <a:stretch>
            <a:fillRect/>
          </a:stretch>
        </p:blipFill>
        <p:spPr>
          <a:xfrm>
            <a:off x="653398" y="1503620"/>
            <a:ext cx="4524628" cy="4574792"/>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DC67B429-27AF-42B1-9D09-16AA2C2DAFCA}"/>
              </a:ext>
            </a:extLst>
          </p:cNvPr>
          <p:cNvPicPr>
            <a:picLocks noChangeAspect="1"/>
          </p:cNvPicPr>
          <p:nvPr/>
        </p:nvPicPr>
        <p:blipFill>
          <a:blip r:embed="rId3"/>
          <a:stretch>
            <a:fillRect/>
          </a:stretch>
        </p:blipFill>
        <p:spPr>
          <a:xfrm>
            <a:off x="5947892" y="1950989"/>
            <a:ext cx="5938296" cy="3073772"/>
          </a:xfrm>
          <a:prstGeom prst="rect">
            <a:avLst/>
          </a:prstGeom>
        </p:spPr>
      </p:pic>
      <p:sp>
        <p:nvSpPr>
          <p:cNvPr id="12" name="Content Placeholder 4">
            <a:extLst>
              <a:ext uri="{FF2B5EF4-FFF2-40B4-BE49-F238E27FC236}">
                <a16:creationId xmlns:a16="http://schemas.microsoft.com/office/drawing/2014/main" id="{05310453-A89D-407F-BBC5-3F9B4BC0DF7E}"/>
              </a:ext>
            </a:extLst>
          </p:cNvPr>
          <p:cNvSpPr txBox="1">
            <a:spLocks/>
          </p:cNvSpPr>
          <p:nvPr/>
        </p:nvSpPr>
        <p:spPr>
          <a:xfrm>
            <a:off x="541538" y="1154792"/>
            <a:ext cx="5779363"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Python Code Snippet</a:t>
            </a:r>
          </a:p>
        </p:txBody>
      </p:sp>
      <p:sp>
        <p:nvSpPr>
          <p:cNvPr id="13" name="Content Placeholder 4">
            <a:extLst>
              <a:ext uri="{FF2B5EF4-FFF2-40B4-BE49-F238E27FC236}">
                <a16:creationId xmlns:a16="http://schemas.microsoft.com/office/drawing/2014/main" id="{A4518284-925E-4291-AA97-0DE710D084DB}"/>
              </a:ext>
            </a:extLst>
          </p:cNvPr>
          <p:cNvSpPr txBox="1">
            <a:spLocks/>
          </p:cNvSpPr>
          <p:nvPr/>
        </p:nvSpPr>
        <p:spPr>
          <a:xfrm>
            <a:off x="5871099" y="1154792"/>
            <a:ext cx="5779363"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indent="0">
              <a:lnSpc>
                <a:spcPct val="107000"/>
              </a:lnSpc>
              <a:spcBef>
                <a:spcPts val="0"/>
              </a:spcBef>
              <a:spcAft>
                <a:spcPts val="800"/>
              </a:spcAft>
              <a:buNone/>
            </a:pPr>
            <a:r>
              <a:rPr lang="en-US" sz="1600" dirty="0">
                <a:effectLst/>
                <a:latin typeface="Calibri" panose="020F0502020204030204" pitchFamily="34" charset="0"/>
                <a:ea typeface="Calibri" panose="020F0502020204030204" pitchFamily="34" charset="0"/>
                <a:cs typeface="Times New Roman" panose="02020603050405020304" pitchFamily="18" charset="0"/>
              </a:rPr>
              <a:t>AWS Commands</a:t>
            </a:r>
          </a:p>
        </p:txBody>
      </p:sp>
    </p:spTree>
    <p:extLst>
      <p:ext uri="{BB962C8B-B14F-4D97-AF65-F5344CB8AC3E}">
        <p14:creationId xmlns:p14="http://schemas.microsoft.com/office/powerpoint/2010/main" val="2061497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13064"/>
            <a:ext cx="10058400" cy="523784"/>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Other</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t>ETL Methods</a:t>
            </a:r>
          </a:p>
          <a:p>
            <a:pPr algn="ctr"/>
            <a:endParaRPr lang="en-US" sz="3200" dirty="0"/>
          </a:p>
        </p:txBody>
      </p:sp>
      <p:sp>
        <p:nvSpPr>
          <p:cNvPr id="7" name="Content Placeholder 4">
            <a:extLst>
              <a:ext uri="{FF2B5EF4-FFF2-40B4-BE49-F238E27FC236}">
                <a16:creationId xmlns:a16="http://schemas.microsoft.com/office/drawing/2014/main" id="{2C72FDB7-0740-49AE-9445-24751662FBF9}"/>
              </a:ext>
            </a:extLst>
          </p:cNvPr>
          <p:cNvSpPr txBox="1">
            <a:spLocks/>
          </p:cNvSpPr>
          <p:nvPr/>
        </p:nvSpPr>
        <p:spPr>
          <a:xfrm>
            <a:off x="738624" y="738120"/>
            <a:ext cx="10417056"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gn="ctr">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Zip Codes Dataset  (csv format)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28C2886A-C7A2-4377-9989-E74CD4252173}"/>
              </a:ext>
            </a:extLst>
          </p:cNvPr>
          <p:cNvPicPr>
            <a:picLocks noChangeAspect="1"/>
          </p:cNvPicPr>
          <p:nvPr/>
        </p:nvPicPr>
        <p:blipFill>
          <a:blip r:embed="rId2"/>
          <a:stretch>
            <a:fillRect/>
          </a:stretch>
        </p:blipFill>
        <p:spPr>
          <a:xfrm>
            <a:off x="460899" y="1495899"/>
            <a:ext cx="5943600" cy="4097020"/>
          </a:xfrm>
          <a:prstGeom prst="rect">
            <a:avLst/>
          </a:prstGeom>
        </p:spPr>
      </p:pic>
      <p:pic>
        <p:nvPicPr>
          <p:cNvPr id="3" name="Picture 2">
            <a:extLst>
              <a:ext uri="{FF2B5EF4-FFF2-40B4-BE49-F238E27FC236}">
                <a16:creationId xmlns:a16="http://schemas.microsoft.com/office/drawing/2014/main" id="{071224EC-CB32-4C7B-8FEB-736C65A2B6AD}"/>
              </a:ext>
            </a:extLst>
          </p:cNvPr>
          <p:cNvPicPr>
            <a:picLocks noChangeAspect="1"/>
          </p:cNvPicPr>
          <p:nvPr/>
        </p:nvPicPr>
        <p:blipFill>
          <a:blip r:embed="rId3"/>
          <a:stretch>
            <a:fillRect/>
          </a:stretch>
        </p:blipFill>
        <p:spPr>
          <a:xfrm>
            <a:off x="6826928" y="2033078"/>
            <a:ext cx="4687410" cy="2379123"/>
          </a:xfrm>
          <a:prstGeom prst="rect">
            <a:avLst/>
          </a:prstGeom>
        </p:spPr>
      </p:pic>
      <p:sp>
        <p:nvSpPr>
          <p:cNvPr id="11" name="Content Placeholder 4">
            <a:extLst>
              <a:ext uri="{FF2B5EF4-FFF2-40B4-BE49-F238E27FC236}">
                <a16:creationId xmlns:a16="http://schemas.microsoft.com/office/drawing/2014/main" id="{791B4446-5AEC-4A49-B193-6B2058080E39}"/>
              </a:ext>
            </a:extLst>
          </p:cNvPr>
          <p:cNvSpPr txBox="1">
            <a:spLocks/>
          </p:cNvSpPr>
          <p:nvPr/>
        </p:nvSpPr>
        <p:spPr>
          <a:xfrm>
            <a:off x="541538" y="1154792"/>
            <a:ext cx="5779363"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Python Code Snippet</a:t>
            </a:r>
          </a:p>
        </p:txBody>
      </p:sp>
      <p:sp>
        <p:nvSpPr>
          <p:cNvPr id="12" name="Content Placeholder 4">
            <a:extLst>
              <a:ext uri="{FF2B5EF4-FFF2-40B4-BE49-F238E27FC236}">
                <a16:creationId xmlns:a16="http://schemas.microsoft.com/office/drawing/2014/main" id="{4BB6C9CD-856A-426F-A17E-E844572E7C25}"/>
              </a:ext>
            </a:extLst>
          </p:cNvPr>
          <p:cNvSpPr txBox="1">
            <a:spLocks/>
          </p:cNvSpPr>
          <p:nvPr/>
        </p:nvSpPr>
        <p:spPr>
          <a:xfrm>
            <a:off x="6686365" y="1154792"/>
            <a:ext cx="5779363"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nSpc>
                <a:spcPct val="107000"/>
              </a:lnSpc>
              <a:spcBef>
                <a:spcPts val="0"/>
              </a:spcBef>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AWS Commands</a:t>
            </a:r>
          </a:p>
        </p:txBody>
      </p:sp>
    </p:spTree>
    <p:extLst>
      <p:ext uri="{BB962C8B-B14F-4D97-AF65-F5344CB8AC3E}">
        <p14:creationId xmlns:p14="http://schemas.microsoft.com/office/powerpoint/2010/main" val="1963415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ABC75-9986-42F0-9AE9-1B9E49FD25D5}"/>
              </a:ext>
            </a:extLst>
          </p:cNvPr>
          <p:cNvSpPr txBox="1">
            <a:spLocks/>
          </p:cNvSpPr>
          <p:nvPr/>
        </p:nvSpPr>
        <p:spPr>
          <a:xfrm>
            <a:off x="1097280" y="213064"/>
            <a:ext cx="10058400" cy="523784"/>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AWS Redshift Cluster</a:t>
            </a:r>
          </a:p>
          <a:p>
            <a:pPr algn="ctr"/>
            <a:endParaRPr lang="en-US" sz="3200" dirty="0"/>
          </a:p>
        </p:txBody>
      </p:sp>
      <p:pic>
        <p:nvPicPr>
          <p:cNvPr id="4" name="Picture 3">
            <a:extLst>
              <a:ext uri="{FF2B5EF4-FFF2-40B4-BE49-F238E27FC236}">
                <a16:creationId xmlns:a16="http://schemas.microsoft.com/office/drawing/2014/main" id="{A0884DC9-EBE2-4300-A094-1AC4508D31A3}"/>
              </a:ext>
            </a:extLst>
          </p:cNvPr>
          <p:cNvPicPr>
            <a:picLocks noChangeAspect="1"/>
          </p:cNvPicPr>
          <p:nvPr/>
        </p:nvPicPr>
        <p:blipFill>
          <a:blip r:embed="rId2"/>
          <a:stretch>
            <a:fillRect/>
          </a:stretch>
        </p:blipFill>
        <p:spPr>
          <a:xfrm>
            <a:off x="973454" y="1028560"/>
            <a:ext cx="5478381" cy="4133990"/>
          </a:xfrm>
          <a:prstGeom prst="rect">
            <a:avLst/>
          </a:prstGeom>
        </p:spPr>
      </p:pic>
      <p:pic>
        <p:nvPicPr>
          <p:cNvPr id="6" name="Picture 5">
            <a:extLst>
              <a:ext uri="{FF2B5EF4-FFF2-40B4-BE49-F238E27FC236}">
                <a16:creationId xmlns:a16="http://schemas.microsoft.com/office/drawing/2014/main" id="{3E846401-93E0-4076-9797-5A49F335D1FF}"/>
              </a:ext>
            </a:extLst>
          </p:cNvPr>
          <p:cNvPicPr>
            <a:picLocks noChangeAspect="1"/>
          </p:cNvPicPr>
          <p:nvPr/>
        </p:nvPicPr>
        <p:blipFill>
          <a:blip r:embed="rId3"/>
          <a:stretch>
            <a:fillRect/>
          </a:stretch>
        </p:blipFill>
        <p:spPr>
          <a:xfrm>
            <a:off x="6747029" y="1028560"/>
            <a:ext cx="5084145" cy="4841451"/>
          </a:xfrm>
          <a:prstGeom prst="rect">
            <a:avLst/>
          </a:prstGeom>
        </p:spPr>
      </p:pic>
    </p:spTree>
    <p:extLst>
      <p:ext uri="{BB962C8B-B14F-4D97-AF65-F5344CB8AC3E}">
        <p14:creationId xmlns:p14="http://schemas.microsoft.com/office/powerpoint/2010/main" val="4167472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ETL Statistics</a:t>
            </a:r>
          </a:p>
          <a:p>
            <a:pPr algn="ctr"/>
            <a:endParaRPr lang="en-US" sz="3200" dirty="0"/>
          </a:p>
        </p:txBody>
      </p:sp>
      <p:pic>
        <p:nvPicPr>
          <p:cNvPr id="4" name="Picture 3">
            <a:extLst>
              <a:ext uri="{FF2B5EF4-FFF2-40B4-BE49-F238E27FC236}">
                <a16:creationId xmlns:a16="http://schemas.microsoft.com/office/drawing/2014/main" id="{7E0A3B08-F375-4014-B82C-BC026E116782}"/>
              </a:ext>
            </a:extLst>
          </p:cNvPr>
          <p:cNvPicPr>
            <a:picLocks noChangeAspect="1"/>
          </p:cNvPicPr>
          <p:nvPr/>
        </p:nvPicPr>
        <p:blipFill rotWithShape="1">
          <a:blip r:embed="rId2"/>
          <a:srcRect l="460" r="1583" b="1749"/>
          <a:stretch/>
        </p:blipFill>
        <p:spPr>
          <a:xfrm>
            <a:off x="2623720" y="1251336"/>
            <a:ext cx="7596838" cy="4226187"/>
          </a:xfrm>
          <a:prstGeom prst="rect">
            <a:avLst/>
          </a:prstGeom>
        </p:spPr>
      </p:pic>
    </p:spTree>
    <p:extLst>
      <p:ext uri="{BB962C8B-B14F-4D97-AF65-F5344CB8AC3E}">
        <p14:creationId xmlns:p14="http://schemas.microsoft.com/office/powerpoint/2010/main" val="1143269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488264"/>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4000" dirty="0"/>
              <a:t>Visualization</a:t>
            </a:r>
          </a:p>
          <a:p>
            <a:pPr algn="ctr"/>
            <a:endParaRPr lang="en-US" sz="3200" dirty="0"/>
          </a:p>
        </p:txBody>
      </p:sp>
      <p:sp>
        <p:nvSpPr>
          <p:cNvPr id="6" name="Content Placeholder 4">
            <a:extLst>
              <a:ext uri="{FF2B5EF4-FFF2-40B4-BE49-F238E27FC236}">
                <a16:creationId xmlns:a16="http://schemas.microsoft.com/office/drawing/2014/main" id="{17990FA1-5762-40BB-BDA7-9105CE6D191B}"/>
              </a:ext>
            </a:extLst>
          </p:cNvPr>
          <p:cNvSpPr txBox="1">
            <a:spLocks/>
          </p:cNvSpPr>
          <p:nvPr/>
        </p:nvSpPr>
        <p:spPr>
          <a:xfrm>
            <a:off x="870012" y="3808521"/>
            <a:ext cx="10285668" cy="206057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buNone/>
            </a:pPr>
            <a:endParaRPr lang="en-US" sz="1600" dirty="0">
              <a:latin typeface="Calibri" panose="020F0502020204030204" pitchFamily="34" charset="0"/>
              <a:cs typeface="Calibri" panose="020F0502020204030204" pitchFamily="34" charset="0"/>
            </a:endParaRPr>
          </a:p>
          <a:p>
            <a:pPr marL="0" indent="0" algn="ctr">
              <a:buNone/>
            </a:pPr>
            <a:r>
              <a:rPr lang="en-US" sz="1600" dirty="0">
                <a:latin typeface="Calibri" panose="020F0502020204030204" pitchFamily="34" charset="0"/>
                <a:cs typeface="Calibri" panose="020F0502020204030204" pitchFamily="34" charset="0"/>
                <a:hlinkClick r:id="rId2"/>
              </a:rPr>
              <a:t>Tableau Story- I</a:t>
            </a:r>
            <a:endParaRPr lang="en-US" sz="1600" dirty="0">
              <a:latin typeface="Calibri" panose="020F0502020204030204" pitchFamily="34" charset="0"/>
              <a:cs typeface="Calibri" panose="020F0502020204030204" pitchFamily="34" charset="0"/>
            </a:endParaRPr>
          </a:p>
          <a:p>
            <a:pPr marL="0" indent="0" algn="ctr">
              <a:buNone/>
            </a:pPr>
            <a:r>
              <a:rPr lang="en-US" sz="1600" dirty="0">
                <a:latin typeface="Calibri" panose="020F0502020204030204" pitchFamily="34" charset="0"/>
                <a:cs typeface="Calibri" panose="020F0502020204030204" pitchFamily="34" charset="0"/>
                <a:hlinkClick r:id="rId3"/>
              </a:rPr>
              <a:t>Tableau Story-II</a:t>
            </a:r>
            <a:endParaRPr lang="en-US" sz="1600" dirty="0">
              <a:latin typeface="Calibri" panose="020F0502020204030204" pitchFamily="34" charset="0"/>
              <a:cs typeface="Calibri" panose="020F0502020204030204" pitchFamily="34" charset="0"/>
            </a:endParaRPr>
          </a:p>
          <a:p>
            <a:pPr marL="0" indent="0" algn="ctr">
              <a:buNone/>
            </a:pPr>
            <a:r>
              <a:rPr lang="en-US" sz="1600" dirty="0">
                <a:latin typeface="Calibri" panose="020F0502020204030204" pitchFamily="34" charset="0"/>
                <a:cs typeface="Calibri" panose="020F0502020204030204" pitchFamily="34" charset="0"/>
                <a:hlinkClick r:id="rId4"/>
              </a:rPr>
              <a:t>Tableau Story -III</a:t>
            </a:r>
            <a:endParaRPr lang="en-US"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2278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endParaRPr lang="en-US" sz="3200" dirty="0"/>
          </a:p>
          <a:p>
            <a:pPr algn="ctr"/>
            <a:endParaRPr lang="en-US" sz="3200" dirty="0"/>
          </a:p>
        </p:txBody>
      </p:sp>
      <p:pic>
        <p:nvPicPr>
          <p:cNvPr id="10" name="Picture 9">
            <a:extLst>
              <a:ext uri="{FF2B5EF4-FFF2-40B4-BE49-F238E27FC236}">
                <a16:creationId xmlns:a16="http://schemas.microsoft.com/office/drawing/2014/main" id="{76D5F6F5-0E19-435D-937D-31086C484E24}"/>
              </a:ext>
            </a:extLst>
          </p:cNvPr>
          <p:cNvPicPr>
            <a:picLocks noChangeAspect="1"/>
          </p:cNvPicPr>
          <p:nvPr/>
        </p:nvPicPr>
        <p:blipFill>
          <a:blip r:embed="rId3"/>
          <a:stretch>
            <a:fillRect/>
          </a:stretch>
        </p:blipFill>
        <p:spPr>
          <a:xfrm>
            <a:off x="1180732" y="949911"/>
            <a:ext cx="9833753" cy="4758431"/>
          </a:xfrm>
          <a:prstGeom prst="rect">
            <a:avLst/>
          </a:prstGeom>
        </p:spPr>
      </p:pic>
      <p:sp>
        <p:nvSpPr>
          <p:cNvPr id="4" name="Title 1">
            <a:extLst>
              <a:ext uri="{FF2B5EF4-FFF2-40B4-BE49-F238E27FC236}">
                <a16:creationId xmlns:a16="http://schemas.microsoft.com/office/drawing/2014/main" id="{D9A073CC-18D4-4087-A210-CBB172926226}"/>
              </a:ext>
            </a:extLst>
          </p:cNvPr>
          <p:cNvSpPr txBox="1">
            <a:spLocks/>
          </p:cNvSpPr>
          <p:nvPr/>
        </p:nvSpPr>
        <p:spPr>
          <a:xfrm>
            <a:off x="1263589" y="4390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1800" dirty="0"/>
              <a:t>Word Cloud of Cuisines</a:t>
            </a:r>
          </a:p>
        </p:txBody>
      </p:sp>
    </p:spTree>
    <p:extLst>
      <p:ext uri="{BB962C8B-B14F-4D97-AF65-F5344CB8AC3E}">
        <p14:creationId xmlns:p14="http://schemas.microsoft.com/office/powerpoint/2010/main" val="2709450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ADB9BA-8C99-4087-A10E-C1E86C72A81A}"/>
              </a:ext>
            </a:extLst>
          </p:cNvPr>
          <p:cNvPicPr>
            <a:picLocks noChangeAspect="1"/>
          </p:cNvPicPr>
          <p:nvPr/>
        </p:nvPicPr>
        <p:blipFill>
          <a:blip r:embed="rId2"/>
          <a:stretch>
            <a:fillRect/>
          </a:stretch>
        </p:blipFill>
        <p:spPr>
          <a:xfrm>
            <a:off x="2514600" y="1019175"/>
            <a:ext cx="7162800" cy="4819650"/>
          </a:xfrm>
          <a:prstGeom prst="rect">
            <a:avLst/>
          </a:prstGeom>
        </p:spPr>
      </p:pic>
      <p:sp>
        <p:nvSpPr>
          <p:cNvPr id="4" name="Title 1">
            <a:extLst>
              <a:ext uri="{FF2B5EF4-FFF2-40B4-BE49-F238E27FC236}">
                <a16:creationId xmlns:a16="http://schemas.microsoft.com/office/drawing/2014/main" id="{027302BE-F7D7-4646-B5B8-A17FD8961782}"/>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endParaRPr lang="en-US" sz="3200" dirty="0"/>
          </a:p>
          <a:p>
            <a:pPr algn="ctr"/>
            <a:endParaRPr lang="en-US" sz="3200" dirty="0"/>
          </a:p>
        </p:txBody>
      </p:sp>
      <p:sp>
        <p:nvSpPr>
          <p:cNvPr id="5" name="TextBox 4">
            <a:extLst>
              <a:ext uri="{FF2B5EF4-FFF2-40B4-BE49-F238E27FC236}">
                <a16:creationId xmlns:a16="http://schemas.microsoft.com/office/drawing/2014/main" id="{9E98A16A-D35F-4D4B-B8DC-6B2D9FDFA625}"/>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Top Ten Restaurants by Count</a:t>
            </a:r>
          </a:p>
        </p:txBody>
      </p:sp>
    </p:spTree>
    <p:extLst>
      <p:ext uri="{BB962C8B-B14F-4D97-AF65-F5344CB8AC3E}">
        <p14:creationId xmlns:p14="http://schemas.microsoft.com/office/powerpoint/2010/main" val="1414048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1807C0-6113-44F6-9698-A5B2480A0822}"/>
              </a:ext>
            </a:extLst>
          </p:cNvPr>
          <p:cNvPicPr>
            <a:picLocks noChangeAspect="1"/>
          </p:cNvPicPr>
          <p:nvPr/>
        </p:nvPicPr>
        <p:blipFill>
          <a:blip r:embed="rId2"/>
          <a:stretch>
            <a:fillRect/>
          </a:stretch>
        </p:blipFill>
        <p:spPr>
          <a:xfrm>
            <a:off x="1676400" y="1448003"/>
            <a:ext cx="10515600" cy="4713406"/>
          </a:xfrm>
          <a:prstGeom prst="rect">
            <a:avLst/>
          </a:prstGeom>
        </p:spPr>
      </p:pic>
      <p:sp>
        <p:nvSpPr>
          <p:cNvPr id="4" name="TextBox 3">
            <a:extLst>
              <a:ext uri="{FF2B5EF4-FFF2-40B4-BE49-F238E27FC236}">
                <a16:creationId xmlns:a16="http://schemas.microsoft.com/office/drawing/2014/main" id="{F285FC94-4BEA-41C9-9A7B-5084BEEB31BF}"/>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Top Ten Restaurants by Count</a:t>
            </a:r>
          </a:p>
        </p:txBody>
      </p:sp>
    </p:spTree>
    <p:extLst>
      <p:ext uri="{BB962C8B-B14F-4D97-AF65-F5344CB8AC3E}">
        <p14:creationId xmlns:p14="http://schemas.microsoft.com/office/powerpoint/2010/main" val="3613448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3A7F0C-E5E0-46A3-85B8-2190BDA2C37E}"/>
              </a:ext>
            </a:extLst>
          </p:cNvPr>
          <p:cNvPicPr>
            <a:picLocks noChangeAspect="1"/>
          </p:cNvPicPr>
          <p:nvPr/>
        </p:nvPicPr>
        <p:blipFill>
          <a:blip r:embed="rId2"/>
          <a:stretch>
            <a:fillRect/>
          </a:stretch>
        </p:blipFill>
        <p:spPr>
          <a:xfrm>
            <a:off x="515032" y="1143000"/>
            <a:ext cx="11676967" cy="4782960"/>
          </a:xfrm>
          <a:prstGeom prst="rect">
            <a:avLst/>
          </a:prstGeom>
        </p:spPr>
      </p:pic>
      <p:sp>
        <p:nvSpPr>
          <p:cNvPr id="4" name="TextBox 3">
            <a:extLst>
              <a:ext uri="{FF2B5EF4-FFF2-40B4-BE49-F238E27FC236}">
                <a16:creationId xmlns:a16="http://schemas.microsoft.com/office/drawing/2014/main" id="{00CF23C0-E5C2-4D8E-9DC1-EFC4C6F84100}"/>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Average Rating of Top Ten Restaurants </a:t>
            </a:r>
          </a:p>
        </p:txBody>
      </p:sp>
    </p:spTree>
    <p:extLst>
      <p:ext uri="{BB962C8B-B14F-4D97-AF65-F5344CB8AC3E}">
        <p14:creationId xmlns:p14="http://schemas.microsoft.com/office/powerpoint/2010/main" val="8508553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BCCC4D6-CA0C-450C-BE15-E0E41D38F0C2}"/>
              </a:ext>
            </a:extLst>
          </p:cNvPr>
          <p:cNvPicPr>
            <a:picLocks noChangeAspect="1"/>
          </p:cNvPicPr>
          <p:nvPr/>
        </p:nvPicPr>
        <p:blipFill>
          <a:blip r:embed="rId2"/>
          <a:stretch>
            <a:fillRect/>
          </a:stretch>
        </p:blipFill>
        <p:spPr>
          <a:xfrm>
            <a:off x="656522" y="1371600"/>
            <a:ext cx="11535477" cy="4363120"/>
          </a:xfrm>
          <a:prstGeom prst="rect">
            <a:avLst/>
          </a:prstGeom>
        </p:spPr>
      </p:pic>
      <p:sp>
        <p:nvSpPr>
          <p:cNvPr id="4" name="TextBox 3">
            <a:extLst>
              <a:ext uri="{FF2B5EF4-FFF2-40B4-BE49-F238E27FC236}">
                <a16:creationId xmlns:a16="http://schemas.microsoft.com/office/drawing/2014/main" id="{620C59F2-CFEE-4381-B91F-CF841251C06A}"/>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Average Rating of Top Ten Restaurants </a:t>
            </a:r>
          </a:p>
        </p:txBody>
      </p:sp>
    </p:spTree>
    <p:extLst>
      <p:ext uri="{BB962C8B-B14F-4D97-AF65-F5344CB8AC3E}">
        <p14:creationId xmlns:p14="http://schemas.microsoft.com/office/powerpoint/2010/main" val="1330918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Objective</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1171852"/>
            <a:ext cx="5225988" cy="4697241"/>
          </a:xfrm>
          <a:prstGeom prst="rect">
            <a:avLst/>
          </a:prstGeom>
        </p:spPr>
        <p:txBody>
          <a:bodyPr>
            <a:normAutofit fontScale="47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lgn="just">
              <a:lnSpc>
                <a:spcPct val="115000"/>
              </a:lnSpc>
              <a:spcBef>
                <a:spcPts val="0"/>
              </a:spcBef>
              <a:spcAft>
                <a:spcPts val="0"/>
              </a:spcAft>
              <a:buFont typeface="Wingdings" panose="05000000000000000000" pitchFamily="2" charset="2"/>
              <a:buChar char=""/>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Yelp Inc. is an online portal which provides crowd-sourced reviews for businesses and extends other services like restaurant table reservation</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5000"/>
              </a:lnSpc>
              <a:spcBef>
                <a:spcPts val="0"/>
              </a:spcBef>
              <a:spcAft>
                <a:spcPts val="0"/>
              </a:spcAft>
              <a:buFont typeface="Calibri" panose="020F0502020204030204" pitchFamily="34" charset="0"/>
              <a:buNone/>
            </a:pP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5000"/>
              </a:lnSpc>
              <a:spcBef>
                <a:spcPts val="0"/>
              </a:spcBef>
              <a:spcAft>
                <a:spcPts val="0"/>
              </a:spcAft>
              <a:buSzPts val="1000"/>
              <a:buFont typeface="Wingdings" panose="05000000000000000000" pitchFamily="2" charset="2"/>
              <a:buChar char=""/>
              <a:tabLst>
                <a:tab pos="457200" algn="l"/>
              </a:tabLst>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During the COVID-19 pandemic situation, ordering food online was the preferred source for people due to shelter in place orders issued by the Government and their safety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15000"/>
              </a:lnSpc>
              <a:spcBef>
                <a:spcPts val="0"/>
              </a:spcBef>
              <a:spcAft>
                <a:spcPts val="0"/>
              </a:spcAft>
            </a:pPr>
            <a:r>
              <a:rPr lang="en-IN" sz="25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5000"/>
              </a:lnSpc>
              <a:spcBef>
                <a:spcPts val="0"/>
              </a:spcBef>
              <a:spcAft>
                <a:spcPts val="0"/>
              </a:spcAft>
              <a:buFont typeface="Wingdings" panose="05000000000000000000" pitchFamily="2" charset="2"/>
              <a:buChar char=""/>
            </a:pPr>
            <a:r>
              <a:rPr lang="en-IN" sz="25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Yelp being the most popular review portal provided an edge to make informed decisions for the people during the Pandemic.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499110" algn="just">
              <a:lnSpc>
                <a:spcPct val="115000"/>
              </a:lnSpc>
              <a:spcBef>
                <a:spcPts val="0"/>
              </a:spcBef>
              <a:spcAft>
                <a:spcPts val="0"/>
              </a:spcAft>
            </a:pPr>
            <a:r>
              <a:rPr lang="en-IN" sz="25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a:lnSpc>
                <a:spcPct val="115000"/>
              </a:lnSpc>
              <a:spcBef>
                <a:spcPts val="0"/>
              </a:spcBef>
              <a:spcAft>
                <a:spcPts val="800"/>
              </a:spcAft>
              <a:buFont typeface="Wingdings" panose="05000000000000000000" pitchFamily="2" charset="2"/>
              <a:buChar char=""/>
            </a:pPr>
            <a:r>
              <a:rPr lang="en-IN" sz="25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This can be an opportunity for business owners to expand their sales by keeping their Yelp profile competitive with increase in dependency of people on reviews and ratings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fontAlgn="base">
              <a:lnSpc>
                <a:spcPct val="115000"/>
              </a:lnSpc>
              <a:spcBef>
                <a:spcPts val="0"/>
              </a:spcBef>
              <a:spcAft>
                <a:spcPts val="0"/>
              </a:spcAft>
              <a:buFont typeface="Wingdings" panose="05000000000000000000" pitchFamily="2" charset="2"/>
              <a:buChar char=""/>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Our project focuses on analysing the current trends of correlation between income and restaurants business, impact of business attributes, customer’s reviews on business ratings and their price range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457200" algn="just">
              <a:lnSpc>
                <a:spcPct val="115000"/>
              </a:lnSpc>
              <a:spcBef>
                <a:spcPts val="0"/>
              </a:spcBef>
              <a:spcAft>
                <a:spcPts val="0"/>
              </a:spcAft>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fontAlgn="base">
              <a:lnSpc>
                <a:spcPct val="115000"/>
              </a:lnSpc>
              <a:spcBef>
                <a:spcPts val="0"/>
              </a:spcBef>
              <a:spcAft>
                <a:spcPts val="0"/>
              </a:spcAft>
              <a:buFont typeface="Wingdings" panose="05000000000000000000" pitchFamily="2" charset="2"/>
              <a:buChar char=""/>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 this project we will be utilizing AWS-provided services and third-party software, Python, MySQL and Tableau to model, wrangle and analyse the data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499110" algn="just">
              <a:lnSpc>
                <a:spcPct val="115000"/>
              </a:lnSpc>
              <a:spcBef>
                <a:spcPts val="0"/>
              </a:spcBef>
              <a:spcAft>
                <a:spcPts val="0"/>
              </a:spcAft>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342900" indent="-342900" algn="just" fontAlgn="base">
              <a:lnSpc>
                <a:spcPct val="115000"/>
              </a:lnSpc>
              <a:spcBef>
                <a:spcPts val="0"/>
              </a:spcBef>
              <a:spcAft>
                <a:spcPts val="0"/>
              </a:spcAft>
              <a:buFont typeface="Wingdings" panose="05000000000000000000" pitchFamily="2" charset="2"/>
              <a:buChar char=""/>
            </a:pPr>
            <a:r>
              <a:rPr lang="en-IN"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The project findings will help investors to figure out the feasibility of a new venture and guide existing owners how to upscale their business margins</a:t>
            </a: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pic>
        <p:nvPicPr>
          <p:cNvPr id="7" name="Picture 6">
            <a:extLst>
              <a:ext uri="{FF2B5EF4-FFF2-40B4-BE49-F238E27FC236}">
                <a16:creationId xmlns:a16="http://schemas.microsoft.com/office/drawing/2014/main" id="{42685EB0-2110-4287-B367-8C219DBF74DD}"/>
              </a:ext>
            </a:extLst>
          </p:cNvPr>
          <p:cNvPicPr>
            <a:picLocks noChangeAspect="1"/>
          </p:cNvPicPr>
          <p:nvPr/>
        </p:nvPicPr>
        <p:blipFill>
          <a:blip r:embed="rId2"/>
          <a:stretch>
            <a:fillRect/>
          </a:stretch>
        </p:blipFill>
        <p:spPr>
          <a:xfrm>
            <a:off x="6795696" y="1239991"/>
            <a:ext cx="4639458" cy="4065433"/>
          </a:xfrm>
          <a:prstGeom prst="rect">
            <a:avLst/>
          </a:prstGeom>
        </p:spPr>
      </p:pic>
      <p:pic>
        <p:nvPicPr>
          <p:cNvPr id="9" name="Picture 8" descr="Icon&#10;&#10;Description automatically generated with medium confidence">
            <a:extLst>
              <a:ext uri="{FF2B5EF4-FFF2-40B4-BE49-F238E27FC236}">
                <a16:creationId xmlns:a16="http://schemas.microsoft.com/office/drawing/2014/main" id="{672BCE74-1C78-4AA0-8497-9EA4D06CF111}"/>
              </a:ext>
            </a:extLst>
          </p:cNvPr>
          <p:cNvPicPr>
            <a:picLocks noChangeAspect="1"/>
          </p:cNvPicPr>
          <p:nvPr/>
        </p:nvPicPr>
        <p:blipFill rotWithShape="1">
          <a:blip r:embed="rId3"/>
          <a:srcRect l="30650" t="15397" r="30684" b="12385"/>
          <a:stretch/>
        </p:blipFill>
        <p:spPr>
          <a:xfrm>
            <a:off x="6902388" y="1128102"/>
            <a:ext cx="4419600" cy="4333599"/>
          </a:xfrm>
          <a:prstGeom prst="rect">
            <a:avLst/>
          </a:prstGeom>
        </p:spPr>
      </p:pic>
    </p:spTree>
    <p:extLst>
      <p:ext uri="{BB962C8B-B14F-4D97-AF65-F5344CB8AC3E}">
        <p14:creationId xmlns:p14="http://schemas.microsoft.com/office/powerpoint/2010/main" val="2171187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5BD523-518C-4417-8E9E-619852712B00}"/>
              </a:ext>
            </a:extLst>
          </p:cNvPr>
          <p:cNvPicPr>
            <a:picLocks noChangeAspect="1"/>
          </p:cNvPicPr>
          <p:nvPr/>
        </p:nvPicPr>
        <p:blipFill>
          <a:blip r:embed="rId2"/>
          <a:stretch>
            <a:fillRect/>
          </a:stretch>
        </p:blipFill>
        <p:spPr>
          <a:xfrm>
            <a:off x="704850" y="1191414"/>
            <a:ext cx="10868025" cy="5095977"/>
          </a:xfrm>
          <a:prstGeom prst="rect">
            <a:avLst/>
          </a:prstGeom>
        </p:spPr>
      </p:pic>
      <p:sp>
        <p:nvSpPr>
          <p:cNvPr id="4" name="TextBox 3">
            <a:extLst>
              <a:ext uri="{FF2B5EF4-FFF2-40B4-BE49-F238E27FC236}">
                <a16:creationId xmlns:a16="http://schemas.microsoft.com/office/drawing/2014/main" id="{7AF14E45-2AEE-46E2-A9EB-73740AA4D21F}"/>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Relation between Average Household Income of County and Number of Restaurant (Top 12)</a:t>
            </a:r>
          </a:p>
        </p:txBody>
      </p:sp>
    </p:spTree>
    <p:extLst>
      <p:ext uri="{BB962C8B-B14F-4D97-AF65-F5344CB8AC3E}">
        <p14:creationId xmlns:p14="http://schemas.microsoft.com/office/powerpoint/2010/main" val="36886677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3776A6-B436-49A3-875B-0D1B77E618D8}"/>
              </a:ext>
            </a:extLst>
          </p:cNvPr>
          <p:cNvPicPr>
            <a:picLocks noChangeAspect="1"/>
          </p:cNvPicPr>
          <p:nvPr/>
        </p:nvPicPr>
        <p:blipFill>
          <a:blip r:embed="rId2"/>
          <a:stretch>
            <a:fillRect/>
          </a:stretch>
        </p:blipFill>
        <p:spPr>
          <a:xfrm>
            <a:off x="989473" y="1381125"/>
            <a:ext cx="10540952" cy="4856418"/>
          </a:xfrm>
          <a:prstGeom prst="rect">
            <a:avLst/>
          </a:prstGeom>
        </p:spPr>
      </p:pic>
      <p:sp>
        <p:nvSpPr>
          <p:cNvPr id="4" name="TextBox 3">
            <a:extLst>
              <a:ext uri="{FF2B5EF4-FFF2-40B4-BE49-F238E27FC236}">
                <a16:creationId xmlns:a16="http://schemas.microsoft.com/office/drawing/2014/main" id="{EBD7E14D-8200-49AE-AF29-F8CCD14F24B2}"/>
              </a:ext>
            </a:extLst>
          </p:cNvPr>
          <p:cNvSpPr txBox="1"/>
          <p:nvPr/>
        </p:nvSpPr>
        <p:spPr>
          <a:xfrm>
            <a:off x="1322773" y="317871"/>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Relation between Average Household Income of County and Number of Restaurant (Top 12)</a:t>
            </a:r>
          </a:p>
        </p:txBody>
      </p:sp>
    </p:spTree>
    <p:extLst>
      <p:ext uri="{BB962C8B-B14F-4D97-AF65-F5344CB8AC3E}">
        <p14:creationId xmlns:p14="http://schemas.microsoft.com/office/powerpoint/2010/main" val="2161845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BE4113-72B1-4652-A120-F4D8D8F58B64}"/>
              </a:ext>
            </a:extLst>
          </p:cNvPr>
          <p:cNvPicPr>
            <a:picLocks noChangeAspect="1"/>
          </p:cNvPicPr>
          <p:nvPr/>
        </p:nvPicPr>
        <p:blipFill>
          <a:blip r:embed="rId2"/>
          <a:stretch>
            <a:fillRect/>
          </a:stretch>
        </p:blipFill>
        <p:spPr>
          <a:xfrm>
            <a:off x="408216" y="1429305"/>
            <a:ext cx="10972957" cy="4772675"/>
          </a:xfrm>
          <a:prstGeom prst="rect">
            <a:avLst/>
          </a:prstGeom>
        </p:spPr>
      </p:pic>
      <p:sp>
        <p:nvSpPr>
          <p:cNvPr id="4" name="TextBox 3">
            <a:extLst>
              <a:ext uri="{FF2B5EF4-FFF2-40B4-BE49-F238E27FC236}">
                <a16:creationId xmlns:a16="http://schemas.microsoft.com/office/drawing/2014/main" id="{5FEFE535-AA80-4540-8E0B-254602FD8769}"/>
              </a:ext>
            </a:extLst>
          </p:cNvPr>
          <p:cNvSpPr txBox="1"/>
          <p:nvPr/>
        </p:nvSpPr>
        <p:spPr>
          <a:xfrm>
            <a:off x="674703" y="656020"/>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Relation between Average Household Income of County and Number of Restaurant (Top 12)</a:t>
            </a:r>
          </a:p>
        </p:txBody>
      </p:sp>
    </p:spTree>
    <p:extLst>
      <p:ext uri="{BB962C8B-B14F-4D97-AF65-F5344CB8AC3E}">
        <p14:creationId xmlns:p14="http://schemas.microsoft.com/office/powerpoint/2010/main" val="19701934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353A0C4-8197-4CBA-82F1-5C169CB279B1}"/>
              </a:ext>
            </a:extLst>
          </p:cNvPr>
          <p:cNvPicPr>
            <a:picLocks noChangeAspect="1"/>
          </p:cNvPicPr>
          <p:nvPr/>
        </p:nvPicPr>
        <p:blipFill>
          <a:blip r:embed="rId2"/>
          <a:stretch>
            <a:fillRect/>
          </a:stretch>
        </p:blipFill>
        <p:spPr>
          <a:xfrm>
            <a:off x="781050" y="1419225"/>
            <a:ext cx="10368189" cy="4877527"/>
          </a:xfrm>
          <a:prstGeom prst="rect">
            <a:avLst/>
          </a:prstGeom>
        </p:spPr>
      </p:pic>
      <p:sp>
        <p:nvSpPr>
          <p:cNvPr id="4" name="TextBox 3">
            <a:extLst>
              <a:ext uri="{FF2B5EF4-FFF2-40B4-BE49-F238E27FC236}">
                <a16:creationId xmlns:a16="http://schemas.microsoft.com/office/drawing/2014/main" id="{0A3CD076-E929-486D-A808-02144C7AC08C}"/>
              </a:ext>
            </a:extLst>
          </p:cNvPr>
          <p:cNvSpPr txBox="1"/>
          <p:nvPr/>
        </p:nvSpPr>
        <p:spPr>
          <a:xfrm>
            <a:off x="674703" y="656020"/>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Relation between Average Household Income of County and Number of Restaurant (Top 12)</a:t>
            </a:r>
          </a:p>
        </p:txBody>
      </p:sp>
    </p:spTree>
    <p:extLst>
      <p:ext uri="{BB962C8B-B14F-4D97-AF65-F5344CB8AC3E}">
        <p14:creationId xmlns:p14="http://schemas.microsoft.com/office/powerpoint/2010/main" val="33726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976CEA-95DD-4987-8CE3-A7658D8EC889}"/>
              </a:ext>
            </a:extLst>
          </p:cNvPr>
          <p:cNvPicPr>
            <a:picLocks noChangeAspect="1"/>
          </p:cNvPicPr>
          <p:nvPr/>
        </p:nvPicPr>
        <p:blipFill>
          <a:blip r:embed="rId2"/>
          <a:stretch>
            <a:fillRect/>
          </a:stretch>
        </p:blipFill>
        <p:spPr>
          <a:xfrm>
            <a:off x="551092" y="523783"/>
            <a:ext cx="11028729" cy="5335479"/>
          </a:xfrm>
          <a:prstGeom prst="rect">
            <a:avLst/>
          </a:prstGeom>
        </p:spPr>
      </p:pic>
    </p:spTree>
    <p:extLst>
      <p:ext uri="{BB962C8B-B14F-4D97-AF65-F5344CB8AC3E}">
        <p14:creationId xmlns:p14="http://schemas.microsoft.com/office/powerpoint/2010/main" val="109395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970CD6-D895-4882-8371-D5BC03004609}"/>
              </a:ext>
            </a:extLst>
          </p:cNvPr>
          <p:cNvPicPr>
            <a:picLocks noChangeAspect="1"/>
          </p:cNvPicPr>
          <p:nvPr/>
        </p:nvPicPr>
        <p:blipFill>
          <a:blip r:embed="rId2"/>
          <a:stretch>
            <a:fillRect/>
          </a:stretch>
        </p:blipFill>
        <p:spPr>
          <a:xfrm>
            <a:off x="878888" y="1107024"/>
            <a:ext cx="10715349" cy="5034581"/>
          </a:xfrm>
          <a:prstGeom prst="rect">
            <a:avLst/>
          </a:prstGeom>
        </p:spPr>
      </p:pic>
      <p:sp>
        <p:nvSpPr>
          <p:cNvPr id="4" name="TextBox 3">
            <a:extLst>
              <a:ext uri="{FF2B5EF4-FFF2-40B4-BE49-F238E27FC236}">
                <a16:creationId xmlns:a16="http://schemas.microsoft.com/office/drawing/2014/main" id="{F85765AA-3DD6-4C8C-B7D2-FB488F9EB803}"/>
              </a:ext>
            </a:extLst>
          </p:cNvPr>
          <p:cNvSpPr txBox="1"/>
          <p:nvPr/>
        </p:nvSpPr>
        <p:spPr>
          <a:xfrm>
            <a:off x="701336" y="416322"/>
            <a:ext cx="10058400"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Distribution of Restaurant Price Range based on Average Household Income</a:t>
            </a:r>
          </a:p>
        </p:txBody>
      </p:sp>
    </p:spTree>
    <p:extLst>
      <p:ext uri="{BB962C8B-B14F-4D97-AF65-F5344CB8AC3E}">
        <p14:creationId xmlns:p14="http://schemas.microsoft.com/office/powerpoint/2010/main" val="34935379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01A8E5-A20D-4374-B45E-224D361EBB46}"/>
              </a:ext>
            </a:extLst>
          </p:cNvPr>
          <p:cNvPicPr>
            <a:picLocks noChangeAspect="1"/>
          </p:cNvPicPr>
          <p:nvPr/>
        </p:nvPicPr>
        <p:blipFill>
          <a:blip r:embed="rId2"/>
          <a:stretch>
            <a:fillRect/>
          </a:stretch>
        </p:blipFill>
        <p:spPr>
          <a:xfrm>
            <a:off x="816746" y="1438182"/>
            <a:ext cx="10320832" cy="4863363"/>
          </a:xfrm>
          <a:prstGeom prst="rect">
            <a:avLst/>
          </a:prstGeom>
        </p:spPr>
      </p:pic>
      <p:sp>
        <p:nvSpPr>
          <p:cNvPr id="4" name="TextBox 3">
            <a:extLst>
              <a:ext uri="{FF2B5EF4-FFF2-40B4-BE49-F238E27FC236}">
                <a16:creationId xmlns:a16="http://schemas.microsoft.com/office/drawing/2014/main" id="{69FF64D7-7D74-459B-85CA-233BD25C0967}"/>
              </a:ext>
            </a:extLst>
          </p:cNvPr>
          <p:cNvSpPr txBox="1"/>
          <p:nvPr/>
        </p:nvSpPr>
        <p:spPr>
          <a:xfrm>
            <a:off x="1395273" y="494311"/>
            <a:ext cx="9401453"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Number of Reviews Vs Restaurant Rating</a:t>
            </a:r>
          </a:p>
        </p:txBody>
      </p:sp>
    </p:spTree>
    <p:extLst>
      <p:ext uri="{BB962C8B-B14F-4D97-AF65-F5344CB8AC3E}">
        <p14:creationId xmlns:p14="http://schemas.microsoft.com/office/powerpoint/2010/main" val="24144132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6D25F4-D526-4FB3-A8DE-6B115680EC9E}"/>
              </a:ext>
            </a:extLst>
          </p:cNvPr>
          <p:cNvPicPr>
            <a:picLocks noChangeAspect="1"/>
          </p:cNvPicPr>
          <p:nvPr/>
        </p:nvPicPr>
        <p:blipFill>
          <a:blip r:embed="rId2"/>
          <a:stretch>
            <a:fillRect/>
          </a:stretch>
        </p:blipFill>
        <p:spPr>
          <a:xfrm>
            <a:off x="1029810" y="1078395"/>
            <a:ext cx="10399731" cy="4825255"/>
          </a:xfrm>
          <a:prstGeom prst="rect">
            <a:avLst/>
          </a:prstGeom>
        </p:spPr>
      </p:pic>
      <p:sp>
        <p:nvSpPr>
          <p:cNvPr id="5" name="TextBox 4">
            <a:extLst>
              <a:ext uri="{FF2B5EF4-FFF2-40B4-BE49-F238E27FC236}">
                <a16:creationId xmlns:a16="http://schemas.microsoft.com/office/drawing/2014/main" id="{B6736578-C124-4F12-9F84-416A9B6B6567}"/>
              </a:ext>
            </a:extLst>
          </p:cNvPr>
          <p:cNvSpPr txBox="1"/>
          <p:nvPr/>
        </p:nvSpPr>
        <p:spPr>
          <a:xfrm>
            <a:off x="1395273" y="494311"/>
            <a:ext cx="9401453"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Number of Reviews Vs Restaurant Rating</a:t>
            </a:r>
          </a:p>
        </p:txBody>
      </p:sp>
    </p:spTree>
    <p:extLst>
      <p:ext uri="{BB962C8B-B14F-4D97-AF65-F5344CB8AC3E}">
        <p14:creationId xmlns:p14="http://schemas.microsoft.com/office/powerpoint/2010/main" val="9686608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3114B2-FDE2-44F0-B042-3EC72A1318D0}"/>
              </a:ext>
            </a:extLst>
          </p:cNvPr>
          <p:cNvPicPr>
            <a:picLocks noChangeAspect="1"/>
          </p:cNvPicPr>
          <p:nvPr/>
        </p:nvPicPr>
        <p:blipFill>
          <a:blip r:embed="rId2"/>
          <a:stretch>
            <a:fillRect/>
          </a:stretch>
        </p:blipFill>
        <p:spPr>
          <a:xfrm>
            <a:off x="1402671" y="1140554"/>
            <a:ext cx="9215022" cy="4581517"/>
          </a:xfrm>
          <a:prstGeom prst="rect">
            <a:avLst/>
          </a:prstGeom>
        </p:spPr>
      </p:pic>
      <p:sp>
        <p:nvSpPr>
          <p:cNvPr id="4" name="TextBox 3">
            <a:extLst>
              <a:ext uri="{FF2B5EF4-FFF2-40B4-BE49-F238E27FC236}">
                <a16:creationId xmlns:a16="http://schemas.microsoft.com/office/drawing/2014/main" id="{00882F0C-4898-4627-9F5B-F9C997746066}"/>
              </a:ext>
            </a:extLst>
          </p:cNvPr>
          <p:cNvSpPr txBox="1"/>
          <p:nvPr/>
        </p:nvSpPr>
        <p:spPr>
          <a:xfrm>
            <a:off x="1358282" y="556455"/>
            <a:ext cx="9401453" cy="460767"/>
          </a:xfrm>
          <a:prstGeom prst="rect">
            <a:avLst/>
          </a:prstGeom>
          <a:noFill/>
        </p:spPr>
        <p:txBody>
          <a:bodyPr wrap="square">
            <a:spAutoFit/>
          </a:bodyPr>
          <a:lstStyle/>
          <a:p>
            <a:pPr marL="0" marR="0" algn="ctr">
              <a:lnSpc>
                <a:spcPct val="150000"/>
              </a:lnSpc>
              <a:spcBef>
                <a:spcPts val="200"/>
              </a:spcBef>
              <a:spcAft>
                <a:spcPts val="0"/>
              </a:spcAft>
            </a:pPr>
            <a:r>
              <a:rPr lang="en-US" spc="-50" dirty="0">
                <a:solidFill>
                  <a:schemeClr val="tx1">
                    <a:lumMod val="75000"/>
                    <a:lumOff val="25000"/>
                  </a:schemeClr>
                </a:solidFill>
                <a:latin typeface="+mj-lt"/>
                <a:ea typeface="+mj-ea"/>
                <a:cs typeface="+mj-cs"/>
              </a:rPr>
              <a:t>Number of Reviews Vs Restaurant Rating</a:t>
            </a:r>
          </a:p>
        </p:txBody>
      </p:sp>
    </p:spTree>
    <p:extLst>
      <p:ext uri="{BB962C8B-B14F-4D97-AF65-F5344CB8AC3E}">
        <p14:creationId xmlns:p14="http://schemas.microsoft.com/office/powerpoint/2010/main" val="3755558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9;g101b2d39e37_1_22">
            <a:extLst>
              <a:ext uri="{FF2B5EF4-FFF2-40B4-BE49-F238E27FC236}">
                <a16:creationId xmlns:a16="http://schemas.microsoft.com/office/drawing/2014/main" id="{010C57BD-EE65-4C46-A28F-061512B5F10D}"/>
              </a:ext>
            </a:extLst>
          </p:cNvPr>
          <p:cNvSpPr txBox="1"/>
          <p:nvPr/>
        </p:nvSpPr>
        <p:spPr>
          <a:xfrm>
            <a:off x="756461" y="337182"/>
            <a:ext cx="10653204" cy="461635"/>
          </a:xfrm>
          <a:prstGeom prst="rect">
            <a:avLst/>
          </a:prstGeom>
          <a:noFill/>
          <a:ln>
            <a:noFill/>
          </a:ln>
        </p:spPr>
        <p:txBody>
          <a:bodyPr spcFirstLastPara="1" wrap="square" lIns="91425" tIns="91425" rIns="91425" bIns="91425" anchor="t" anchorCtr="0">
            <a:spAutoFit/>
          </a:bodyPr>
          <a:lstStyle/>
          <a:p>
            <a:pPr lvl="0" algn="ctr"/>
            <a:r>
              <a:rPr lang="en-IN" spc="-50" dirty="0">
                <a:solidFill>
                  <a:schemeClr val="tx1">
                    <a:lumMod val="75000"/>
                    <a:lumOff val="25000"/>
                  </a:schemeClr>
                </a:solidFill>
                <a:latin typeface="+mj-lt"/>
                <a:ea typeface="+mj-ea"/>
                <a:cs typeface="+mj-cs"/>
              </a:rPr>
              <a:t>Comparison between Ambience vs Estimated Average Income Range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851" y="1267163"/>
            <a:ext cx="11155680" cy="4766457"/>
          </a:xfrm>
          <a:prstGeom prst="rect">
            <a:avLst/>
          </a:prstGeom>
        </p:spPr>
      </p:pic>
    </p:spTree>
    <p:extLst>
      <p:ext uri="{BB962C8B-B14F-4D97-AF65-F5344CB8AC3E}">
        <p14:creationId xmlns:p14="http://schemas.microsoft.com/office/powerpoint/2010/main" val="1523986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marL="0" marR="0" algn="ctr">
              <a:lnSpc>
                <a:spcPct val="150000"/>
              </a:lnSpc>
              <a:spcBef>
                <a:spcPts val="200"/>
              </a:spcBef>
              <a:spcAft>
                <a:spcPts val="0"/>
              </a:spcAft>
            </a:pPr>
            <a:r>
              <a:rPr lang="en-US" sz="3200" dirty="0"/>
              <a:t>Data Source</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1171852"/>
            <a:ext cx="3684233" cy="1296140"/>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15000"/>
              </a:lnSpc>
              <a:spcBef>
                <a:spcPts val="0"/>
              </a:spcBef>
              <a:spcAft>
                <a:spcPts val="0"/>
              </a:spcAft>
              <a:buNone/>
            </a:pP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lgn="ctr">
              <a:lnSpc>
                <a:spcPct val="115000"/>
              </a:lnSpc>
              <a:spcBef>
                <a:spcPts val="0"/>
              </a:spcBef>
              <a:spcAft>
                <a:spcPts val="0"/>
              </a:spcAft>
              <a:buNone/>
            </a:pPr>
            <a:r>
              <a:rPr lang="en-IN" sz="2400" b="1" dirty="0">
                <a:solidFill>
                  <a:srgbClr val="0070C0"/>
                </a:solidFill>
                <a:latin typeface="Calibri" panose="020F0502020204030204" pitchFamily="34" charset="0"/>
                <a:ea typeface="Calibri" panose="020F0502020204030204" pitchFamily="34" charset="0"/>
                <a:cs typeface="Calibri" panose="020F0502020204030204" pitchFamily="34" charset="0"/>
              </a:rPr>
              <a:t>YELP</a:t>
            </a:r>
            <a:endParaRPr lang="en-US" sz="800" u="sng"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0" indent="0" algn="ctr">
              <a:lnSpc>
                <a:spcPct val="115000"/>
              </a:lnSpc>
              <a:spcBef>
                <a:spcPts val="0"/>
              </a:spcBef>
              <a:spcAft>
                <a:spcPts val="0"/>
              </a:spcAft>
              <a:buNone/>
            </a:pPr>
            <a:endParaRPr lang="en-US" sz="800" dirty="0">
              <a:effectLst/>
              <a:latin typeface="Calibri" panose="020F0502020204030204" pitchFamily="34" charset="0"/>
              <a:ea typeface="Calibri" panose="020F0502020204030204" pitchFamily="34" charset="0"/>
              <a:cs typeface="Calibri" panose="020F0502020204030204" pitchFamily="34" charset="0"/>
            </a:endParaRPr>
          </a:p>
          <a:p>
            <a:pPr marL="0" indent="0" algn="ctr">
              <a:lnSpc>
                <a:spcPct val="115000"/>
              </a:lnSpc>
              <a:spcBef>
                <a:spcPts val="0"/>
              </a:spcBef>
              <a:spcAft>
                <a:spcPts val="0"/>
              </a:spcAft>
              <a:buNone/>
            </a:pPr>
            <a:endParaRPr lang="en-IN"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0" indent="0" algn="ctr">
              <a:lnSpc>
                <a:spcPct val="115000"/>
              </a:lnSpc>
              <a:spcBef>
                <a:spcPts val="0"/>
              </a:spcBef>
              <a:spcAft>
                <a:spcPts val="0"/>
              </a:spcAft>
              <a:buFont typeface="Calibri" panose="020F0502020204030204" pitchFamily="34" charset="0"/>
              <a:buNone/>
            </a:pPr>
            <a:endPar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algn="ctr"/>
            <a:endParaRPr lang="en-US" sz="1400" dirty="0"/>
          </a:p>
        </p:txBody>
      </p:sp>
      <p:sp>
        <p:nvSpPr>
          <p:cNvPr id="10" name="Content Placeholder 4">
            <a:extLst>
              <a:ext uri="{FF2B5EF4-FFF2-40B4-BE49-F238E27FC236}">
                <a16:creationId xmlns:a16="http://schemas.microsoft.com/office/drawing/2014/main" id="{84696C62-7AAA-4E2F-B15D-C69166823B2B}"/>
              </a:ext>
            </a:extLst>
          </p:cNvPr>
          <p:cNvSpPr txBox="1">
            <a:spLocks/>
          </p:cNvSpPr>
          <p:nvPr/>
        </p:nvSpPr>
        <p:spPr>
          <a:xfrm>
            <a:off x="6273551" y="2976979"/>
            <a:ext cx="4477304" cy="1337570"/>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15000"/>
              </a:lnSpc>
              <a:spcBef>
                <a:spcPts val="0"/>
              </a:spcBef>
              <a:spcAft>
                <a:spcPts val="0"/>
              </a:spcAft>
              <a:buNone/>
            </a:pPr>
            <a:endParaRPr lang="en-US" sz="1800" b="1"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endParaRPr>
          </a:p>
          <a:p>
            <a:pPr marL="0" indent="0" algn="ctr">
              <a:lnSpc>
                <a:spcPct val="115000"/>
              </a:lnSpc>
              <a:spcBef>
                <a:spcPts val="0"/>
              </a:spcBef>
              <a:spcAft>
                <a:spcPts val="0"/>
              </a:spcAft>
              <a:buNone/>
            </a:pPr>
            <a:r>
              <a:rPr lang="en-US" sz="1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US Household Income </a:t>
            </a:r>
          </a:p>
          <a:p>
            <a:pPr marL="0" indent="0" algn="ctr">
              <a:lnSpc>
                <a:spcPct val="115000"/>
              </a:lnSpc>
              <a:spcBef>
                <a:spcPts val="0"/>
              </a:spcBef>
              <a:spcAft>
                <a:spcPts val="0"/>
              </a:spcAft>
              <a:buNone/>
            </a:pPr>
            <a:r>
              <a:rPr lang="en-US" sz="1800" b="1" dirty="0">
                <a:solidFill>
                  <a:srgbClr val="0070C0"/>
                </a:solidFill>
                <a:effectLst/>
                <a:latin typeface="Calibri" panose="020F0502020204030204" pitchFamily="34" charset="0"/>
                <a:ea typeface="Times New Roman" panose="02020603050405020304" pitchFamily="18" charset="0"/>
                <a:cs typeface="Calibri" panose="020F0502020204030204" pitchFamily="34" charset="0"/>
              </a:rPr>
              <a:t>Dataset</a:t>
            </a:r>
          </a:p>
          <a:p>
            <a:pPr marL="0" indent="0" algn="just">
              <a:lnSpc>
                <a:spcPct val="115000"/>
              </a:lnSpc>
              <a:spcBef>
                <a:spcPts val="0"/>
              </a:spcBef>
              <a:spcAft>
                <a:spcPts val="0"/>
              </a:spcAft>
              <a:buFont typeface="Calibri" panose="020F0502020204030204" pitchFamily="34" charset="0"/>
              <a:buNone/>
            </a:pPr>
            <a:endParaRPr lang="en-US" sz="24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endParaRPr lang="en-US" sz="1400" dirty="0"/>
          </a:p>
        </p:txBody>
      </p:sp>
      <p:sp>
        <p:nvSpPr>
          <p:cNvPr id="11" name="Content Placeholder 4">
            <a:extLst>
              <a:ext uri="{FF2B5EF4-FFF2-40B4-BE49-F238E27FC236}">
                <a16:creationId xmlns:a16="http://schemas.microsoft.com/office/drawing/2014/main" id="{7A73B9C7-DA4E-4A6E-B9F4-E72ED4E5C217}"/>
              </a:ext>
            </a:extLst>
          </p:cNvPr>
          <p:cNvSpPr txBox="1">
            <a:spLocks/>
          </p:cNvSpPr>
          <p:nvPr/>
        </p:nvSpPr>
        <p:spPr>
          <a:xfrm>
            <a:off x="961747" y="4645162"/>
            <a:ext cx="3770052" cy="1382776"/>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15000"/>
              </a:lnSpc>
              <a:spcBef>
                <a:spcPts val="0"/>
              </a:spcBef>
              <a:spcAft>
                <a:spcPts val="0"/>
              </a:spcAft>
              <a:buFont typeface="Calibri" panose="020F0502020204030204" pitchFamily="34" charset="0"/>
              <a:buNone/>
            </a:pPr>
            <a:endParaRPr lang="en-US" sz="1800" b="1"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ctr">
              <a:lnSpc>
                <a:spcPct val="115000"/>
              </a:lnSpc>
              <a:spcBef>
                <a:spcPts val="0"/>
              </a:spcBef>
              <a:spcAft>
                <a:spcPts val="0"/>
              </a:spcAft>
              <a:buFont typeface="Calibri" panose="020F0502020204030204" pitchFamily="34" charset="0"/>
              <a:buNone/>
            </a:pPr>
            <a:r>
              <a:rPr lang="en-US" sz="1800" b="1"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Zip Code Dataset</a:t>
            </a:r>
            <a:endParaRPr lang="en-US" sz="24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endParaRPr lang="en-US" sz="1400" dirty="0"/>
          </a:p>
        </p:txBody>
      </p:sp>
      <p:pic>
        <p:nvPicPr>
          <p:cNvPr id="16" name="Picture 15" descr="A picture containing graphical user interface&#10;&#10;Description automatically generated">
            <a:extLst>
              <a:ext uri="{FF2B5EF4-FFF2-40B4-BE49-F238E27FC236}">
                <a16:creationId xmlns:a16="http://schemas.microsoft.com/office/drawing/2014/main" id="{37955FB8-ACEC-4FB6-AD90-F1FA7C0620AF}"/>
              </a:ext>
            </a:extLst>
          </p:cNvPr>
          <p:cNvPicPr>
            <a:picLocks noChangeAspect="1"/>
          </p:cNvPicPr>
          <p:nvPr/>
        </p:nvPicPr>
        <p:blipFill rotWithShape="1">
          <a:blip r:embed="rId2"/>
          <a:srcRect t="1307"/>
          <a:stretch/>
        </p:blipFill>
        <p:spPr bwMode="auto">
          <a:xfrm>
            <a:off x="5155557" y="1174811"/>
            <a:ext cx="6166431" cy="1692676"/>
          </a:xfrm>
          <a:prstGeom prst="rect">
            <a:avLst/>
          </a:prstGeom>
          <a:ln>
            <a:noFill/>
          </a:ln>
          <a:extLst>
            <a:ext uri="{53640926-AAD7-44D8-BBD7-CCE9431645EC}">
              <a14:shadowObscured xmlns:a14="http://schemas.microsoft.com/office/drawing/2010/main"/>
            </a:ext>
          </a:extLst>
        </p:spPr>
      </p:pic>
      <p:pic>
        <p:nvPicPr>
          <p:cNvPr id="19" name="Picture 18" descr="Graphical user interface&#10;&#10;Description automatically generated">
            <a:extLst>
              <a:ext uri="{FF2B5EF4-FFF2-40B4-BE49-F238E27FC236}">
                <a16:creationId xmlns:a16="http://schemas.microsoft.com/office/drawing/2014/main" id="{7A81E253-1139-487B-98A5-DE6A22F54A6D}"/>
              </a:ext>
            </a:extLst>
          </p:cNvPr>
          <p:cNvPicPr>
            <a:picLocks noChangeAspect="1"/>
          </p:cNvPicPr>
          <p:nvPr/>
        </p:nvPicPr>
        <p:blipFill>
          <a:blip r:embed="rId3"/>
          <a:stretch>
            <a:fillRect/>
          </a:stretch>
        </p:blipFill>
        <p:spPr>
          <a:xfrm>
            <a:off x="678251" y="2895473"/>
            <a:ext cx="4477306" cy="1509992"/>
          </a:xfrm>
          <a:prstGeom prst="rect">
            <a:avLst/>
          </a:prstGeom>
        </p:spPr>
      </p:pic>
      <p:pic>
        <p:nvPicPr>
          <p:cNvPr id="21" name="Picture 20" descr="A picture containing shape&#10;&#10;Description automatically generated">
            <a:extLst>
              <a:ext uri="{FF2B5EF4-FFF2-40B4-BE49-F238E27FC236}">
                <a16:creationId xmlns:a16="http://schemas.microsoft.com/office/drawing/2014/main" id="{DA71D663-41B1-494E-8468-C91AF869AF81}"/>
              </a:ext>
            </a:extLst>
          </p:cNvPr>
          <p:cNvPicPr>
            <a:picLocks noChangeAspect="1"/>
          </p:cNvPicPr>
          <p:nvPr/>
        </p:nvPicPr>
        <p:blipFill>
          <a:blip r:embed="rId4"/>
          <a:stretch>
            <a:fillRect/>
          </a:stretch>
        </p:blipFill>
        <p:spPr>
          <a:xfrm>
            <a:off x="6095998" y="4596461"/>
            <a:ext cx="4477305" cy="1509993"/>
          </a:xfrm>
          <a:prstGeom prst="rect">
            <a:avLst/>
          </a:prstGeom>
        </p:spPr>
      </p:pic>
    </p:spTree>
    <p:extLst>
      <p:ext uri="{BB962C8B-B14F-4D97-AF65-F5344CB8AC3E}">
        <p14:creationId xmlns:p14="http://schemas.microsoft.com/office/powerpoint/2010/main" val="26797036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9;g101b2d39e37_1_22">
            <a:extLst>
              <a:ext uri="{FF2B5EF4-FFF2-40B4-BE49-F238E27FC236}">
                <a16:creationId xmlns:a16="http://schemas.microsoft.com/office/drawing/2014/main" id="{53427E7F-4726-44CD-B565-D07AC0711D9A}"/>
              </a:ext>
            </a:extLst>
          </p:cNvPr>
          <p:cNvSpPr txBox="1"/>
          <p:nvPr/>
        </p:nvSpPr>
        <p:spPr>
          <a:xfrm>
            <a:off x="660667" y="337183"/>
            <a:ext cx="10653204" cy="461635"/>
          </a:xfrm>
          <a:prstGeom prst="rect">
            <a:avLst/>
          </a:prstGeom>
          <a:noFill/>
          <a:ln>
            <a:noFill/>
          </a:ln>
        </p:spPr>
        <p:txBody>
          <a:bodyPr spcFirstLastPara="1" wrap="square" lIns="91425" tIns="91425" rIns="91425" bIns="91425" anchor="t" anchorCtr="0">
            <a:spAutoFit/>
          </a:bodyPr>
          <a:lstStyle/>
          <a:p>
            <a:pPr lvl="0" algn="ctr"/>
            <a:r>
              <a:rPr lang="en-IN" spc="-50" dirty="0">
                <a:solidFill>
                  <a:schemeClr val="tx1">
                    <a:lumMod val="75000"/>
                    <a:lumOff val="25000"/>
                  </a:schemeClr>
                </a:solidFill>
                <a:latin typeface="+mj-lt"/>
                <a:ea typeface="+mj-ea"/>
                <a:cs typeface="+mj-cs"/>
              </a:rPr>
              <a:t>Effect of Business Attributes on Stars and Reviews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382" y="1114144"/>
            <a:ext cx="11451771" cy="4970425"/>
          </a:xfrm>
          <a:prstGeom prst="rect">
            <a:avLst/>
          </a:prstGeom>
        </p:spPr>
      </p:pic>
    </p:spTree>
    <p:extLst>
      <p:ext uri="{BB962C8B-B14F-4D97-AF65-F5344CB8AC3E}">
        <p14:creationId xmlns:p14="http://schemas.microsoft.com/office/powerpoint/2010/main" val="9034316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09;g101b2d39e37_1_22">
            <a:extLst>
              <a:ext uri="{FF2B5EF4-FFF2-40B4-BE49-F238E27FC236}">
                <a16:creationId xmlns:a16="http://schemas.microsoft.com/office/drawing/2014/main" id="{418E54DB-5200-4ACB-AD7B-E28ADAC1BE4E}"/>
              </a:ext>
            </a:extLst>
          </p:cNvPr>
          <p:cNvSpPr txBox="1"/>
          <p:nvPr/>
        </p:nvSpPr>
        <p:spPr>
          <a:xfrm>
            <a:off x="852256" y="328474"/>
            <a:ext cx="10653204" cy="461635"/>
          </a:xfrm>
          <a:prstGeom prst="rect">
            <a:avLst/>
          </a:prstGeom>
          <a:noFill/>
          <a:ln>
            <a:noFill/>
          </a:ln>
        </p:spPr>
        <p:txBody>
          <a:bodyPr spcFirstLastPara="1" wrap="square" lIns="91425" tIns="91425" rIns="91425" bIns="91425" anchor="t" anchorCtr="0">
            <a:spAutoFit/>
          </a:bodyPr>
          <a:lstStyle/>
          <a:p>
            <a:pPr lvl="0" algn="ctr"/>
            <a:r>
              <a:rPr lang="en-IN" spc="-50" dirty="0">
                <a:solidFill>
                  <a:schemeClr val="tx1">
                    <a:lumMod val="75000"/>
                    <a:lumOff val="25000"/>
                  </a:schemeClr>
                </a:solidFill>
                <a:latin typeface="+mj-lt"/>
                <a:ea typeface="+mj-ea"/>
                <a:cs typeface="+mj-cs"/>
              </a:rPr>
              <a:t>Effect</a:t>
            </a:r>
            <a:r>
              <a:rPr lang="en-IN" dirty="0">
                <a:latin typeface="+mj-lt"/>
              </a:rPr>
              <a:t> </a:t>
            </a:r>
            <a:r>
              <a:rPr lang="en-IN" spc="-50" dirty="0">
                <a:solidFill>
                  <a:schemeClr val="tx1">
                    <a:lumMod val="75000"/>
                    <a:lumOff val="25000"/>
                  </a:schemeClr>
                </a:solidFill>
                <a:latin typeface="+mj-lt"/>
                <a:ea typeface="+mj-ea"/>
                <a:cs typeface="+mj-cs"/>
              </a:rPr>
              <a:t>of Food Categories on Ratings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6" y="1145514"/>
            <a:ext cx="10878443" cy="4912386"/>
          </a:xfrm>
          <a:prstGeom prst="rect">
            <a:avLst/>
          </a:prstGeom>
        </p:spPr>
      </p:pic>
    </p:spTree>
    <p:extLst>
      <p:ext uri="{BB962C8B-B14F-4D97-AF65-F5344CB8AC3E}">
        <p14:creationId xmlns:p14="http://schemas.microsoft.com/office/powerpoint/2010/main" val="42195362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290" name="Google Shape;290;g101b2d39e37_1_0"/>
          <p:cNvPicPr preferRelativeResize="0"/>
          <p:nvPr/>
        </p:nvPicPr>
        <p:blipFill>
          <a:blip r:embed="rId3">
            <a:alphaModFix/>
          </a:blip>
          <a:stretch>
            <a:fillRect/>
          </a:stretch>
        </p:blipFill>
        <p:spPr>
          <a:xfrm>
            <a:off x="382150" y="853117"/>
            <a:ext cx="10882575" cy="5361581"/>
          </a:xfrm>
          <a:prstGeom prst="rect">
            <a:avLst/>
          </a:prstGeom>
          <a:noFill/>
          <a:ln>
            <a:noFill/>
          </a:ln>
        </p:spPr>
      </p:pic>
      <p:sp>
        <p:nvSpPr>
          <p:cNvPr id="291" name="Google Shape;291;g101b2d39e37_1_0"/>
          <p:cNvSpPr txBox="1"/>
          <p:nvPr/>
        </p:nvSpPr>
        <p:spPr>
          <a:xfrm>
            <a:off x="666274" y="172300"/>
            <a:ext cx="9933663" cy="780183"/>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US" spc="-50" dirty="0">
                <a:solidFill>
                  <a:schemeClr val="tx1">
                    <a:lumMod val="75000"/>
                    <a:lumOff val="25000"/>
                  </a:schemeClr>
                </a:solidFill>
                <a:latin typeface="+mj-lt"/>
                <a:ea typeface="+mj-ea"/>
                <a:cs typeface="+mj-cs"/>
                <a:sym typeface="Libre Franklin"/>
              </a:rPr>
              <a:t>Review Count and it's progression over the years</a:t>
            </a:r>
            <a:endParaRPr spc="-50" dirty="0">
              <a:solidFill>
                <a:schemeClr val="tx1">
                  <a:lumMod val="75000"/>
                  <a:lumOff val="25000"/>
                </a:schemeClr>
              </a:solidFill>
              <a:latin typeface="+mj-lt"/>
              <a:ea typeface="+mj-ea"/>
              <a:cs typeface="+mj-cs"/>
              <a:sym typeface="Libre Franklin"/>
            </a:endParaRPr>
          </a:p>
          <a:p>
            <a:pPr marL="0" lvl="0" indent="0" algn="l" rtl="0">
              <a:spcBef>
                <a:spcPts val="0"/>
              </a:spcBef>
              <a:spcAft>
                <a:spcPts val="0"/>
              </a:spcAft>
              <a:buNone/>
            </a:pPr>
            <a:endParaRPr dirty="0">
              <a:latin typeface="Libre Franklin"/>
              <a:ea typeface="Libre Franklin"/>
              <a:cs typeface="Libre Franklin"/>
              <a:sym typeface="Libre Franklin"/>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g101b2d39e37_1_6"/>
          <p:cNvPicPr preferRelativeResize="0"/>
          <p:nvPr/>
        </p:nvPicPr>
        <p:blipFill>
          <a:blip r:embed="rId3">
            <a:alphaModFix/>
          </a:blip>
          <a:stretch>
            <a:fillRect/>
          </a:stretch>
        </p:blipFill>
        <p:spPr>
          <a:xfrm>
            <a:off x="333150" y="821733"/>
            <a:ext cx="11258450" cy="5395168"/>
          </a:xfrm>
          <a:prstGeom prst="rect">
            <a:avLst/>
          </a:prstGeom>
          <a:noFill/>
          <a:ln>
            <a:noFill/>
          </a:ln>
        </p:spPr>
      </p:pic>
      <p:sp>
        <p:nvSpPr>
          <p:cNvPr id="297" name="Google Shape;297;g101b2d39e37_1_6"/>
          <p:cNvSpPr txBox="1"/>
          <p:nvPr/>
        </p:nvSpPr>
        <p:spPr>
          <a:xfrm>
            <a:off x="914399" y="0"/>
            <a:ext cx="8957569" cy="1140282"/>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endParaRPr lang="en-US" spc="-50" dirty="0">
              <a:solidFill>
                <a:schemeClr val="tx1">
                  <a:lumMod val="75000"/>
                  <a:lumOff val="25000"/>
                </a:schemeClr>
              </a:solidFill>
              <a:latin typeface="+mj-lt"/>
              <a:ea typeface="+mj-ea"/>
              <a:cs typeface="+mj-cs"/>
            </a:endParaRPr>
          </a:p>
          <a:p>
            <a:pPr marL="0" lvl="0" indent="0" algn="ctr" rtl="0">
              <a:lnSpc>
                <a:spcPct val="115000"/>
              </a:lnSpc>
              <a:spcBef>
                <a:spcPts val="0"/>
              </a:spcBef>
              <a:spcAft>
                <a:spcPts val="0"/>
              </a:spcAft>
              <a:buNone/>
            </a:pPr>
            <a:r>
              <a:rPr lang="en-US" spc="-50" dirty="0">
                <a:solidFill>
                  <a:schemeClr val="tx1">
                    <a:lumMod val="75000"/>
                    <a:lumOff val="25000"/>
                  </a:schemeClr>
                </a:solidFill>
                <a:latin typeface="+mj-lt"/>
                <a:ea typeface="+mj-ea"/>
                <a:cs typeface="+mj-cs"/>
              </a:rPr>
              <a:t>Restaurant price range($) to user rating analysis</a:t>
            </a:r>
            <a:endParaRPr spc="-50" dirty="0">
              <a:solidFill>
                <a:schemeClr val="tx1">
                  <a:lumMod val="75000"/>
                  <a:lumOff val="25000"/>
                </a:schemeClr>
              </a:solidFill>
              <a:latin typeface="+mj-lt"/>
              <a:ea typeface="+mj-ea"/>
              <a:cs typeface="+mj-cs"/>
            </a:endParaRPr>
          </a:p>
          <a:p>
            <a:pPr marL="0" lvl="0" indent="0" algn="l" rtl="0">
              <a:lnSpc>
                <a:spcPct val="115000"/>
              </a:lnSpc>
              <a:spcBef>
                <a:spcPts val="0"/>
              </a:spcBef>
              <a:spcAft>
                <a:spcPts val="0"/>
              </a:spcAft>
              <a:buNone/>
            </a:pP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g101b2d39e37_1_14"/>
          <p:cNvPicPr preferRelativeResize="0"/>
          <p:nvPr/>
        </p:nvPicPr>
        <p:blipFill>
          <a:blip r:embed="rId3">
            <a:alphaModFix/>
          </a:blip>
          <a:stretch>
            <a:fillRect/>
          </a:stretch>
        </p:blipFill>
        <p:spPr>
          <a:xfrm>
            <a:off x="379075" y="1020932"/>
            <a:ext cx="10851177" cy="4953168"/>
          </a:xfrm>
          <a:prstGeom prst="rect">
            <a:avLst/>
          </a:prstGeom>
          <a:noFill/>
          <a:ln>
            <a:noFill/>
          </a:ln>
        </p:spPr>
      </p:pic>
      <p:sp>
        <p:nvSpPr>
          <p:cNvPr id="303" name="Google Shape;303;g101b2d39e37_1_14"/>
          <p:cNvSpPr txBox="1"/>
          <p:nvPr/>
        </p:nvSpPr>
        <p:spPr>
          <a:xfrm>
            <a:off x="0" y="0"/>
            <a:ext cx="11230252" cy="1140282"/>
          </a:xfrm>
          <a:prstGeom prst="rect">
            <a:avLst/>
          </a:prstGeom>
          <a:noFill/>
          <a:ln>
            <a:noFill/>
          </a:ln>
        </p:spPr>
        <p:txBody>
          <a:bodyPr spcFirstLastPara="1" wrap="square" lIns="91425" tIns="91425" rIns="91425" bIns="91425" anchor="t" anchorCtr="0">
            <a:spAutoFit/>
          </a:bodyPr>
          <a:lstStyle/>
          <a:p>
            <a:pPr algn="ctr">
              <a:lnSpc>
                <a:spcPct val="115000"/>
              </a:lnSpc>
            </a:pPr>
            <a:endParaRPr lang="en-US" spc="-50" dirty="0">
              <a:solidFill>
                <a:schemeClr val="tx1">
                  <a:lumMod val="75000"/>
                  <a:lumOff val="25000"/>
                </a:schemeClr>
              </a:solidFill>
              <a:latin typeface="+mj-lt"/>
              <a:ea typeface="+mj-ea"/>
              <a:cs typeface="+mj-cs"/>
            </a:endParaRPr>
          </a:p>
          <a:p>
            <a:pPr algn="ctr">
              <a:lnSpc>
                <a:spcPct val="115000"/>
              </a:lnSpc>
            </a:pPr>
            <a:r>
              <a:rPr lang="en-US" spc="-50" dirty="0">
                <a:solidFill>
                  <a:schemeClr val="tx1">
                    <a:lumMod val="75000"/>
                    <a:lumOff val="25000"/>
                  </a:schemeClr>
                </a:solidFill>
                <a:latin typeface="+mj-lt"/>
                <a:ea typeface="+mj-ea"/>
                <a:cs typeface="+mj-cs"/>
              </a:rPr>
              <a:t>Restaurant price range($$) with ambience analysis</a:t>
            </a:r>
            <a:endParaRPr spc="-50" dirty="0">
              <a:solidFill>
                <a:schemeClr val="tx1">
                  <a:lumMod val="75000"/>
                  <a:lumOff val="25000"/>
                </a:schemeClr>
              </a:solidFill>
              <a:latin typeface="+mj-lt"/>
              <a:ea typeface="+mj-ea"/>
              <a:cs typeface="+mj-cs"/>
            </a:endParaRPr>
          </a:p>
          <a:p>
            <a:pPr marL="0" lvl="0" indent="0" algn="ctr" rtl="0">
              <a:lnSpc>
                <a:spcPct val="115000"/>
              </a:lnSpc>
              <a:spcBef>
                <a:spcPts val="0"/>
              </a:spcBef>
              <a:spcAft>
                <a:spcPts val="0"/>
              </a:spcAft>
              <a:buNone/>
            </a:pPr>
            <a:endParaRPr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308" name="Google Shape;308;g101b2d39e37_1_22"/>
          <p:cNvPicPr preferRelativeResize="0"/>
          <p:nvPr/>
        </p:nvPicPr>
        <p:blipFill>
          <a:blip r:embed="rId3">
            <a:alphaModFix/>
          </a:blip>
          <a:stretch>
            <a:fillRect/>
          </a:stretch>
        </p:blipFill>
        <p:spPr>
          <a:xfrm>
            <a:off x="754603" y="941033"/>
            <a:ext cx="11284998" cy="4911191"/>
          </a:xfrm>
          <a:prstGeom prst="rect">
            <a:avLst/>
          </a:prstGeom>
          <a:noFill/>
          <a:ln>
            <a:noFill/>
          </a:ln>
        </p:spPr>
      </p:pic>
      <p:sp>
        <p:nvSpPr>
          <p:cNvPr id="309" name="Google Shape;309;g101b2d39e37_1_22"/>
          <p:cNvSpPr txBox="1"/>
          <p:nvPr/>
        </p:nvSpPr>
        <p:spPr>
          <a:xfrm>
            <a:off x="852256" y="328474"/>
            <a:ext cx="10653204" cy="503184"/>
          </a:xfrm>
          <a:prstGeom prst="rect">
            <a:avLst/>
          </a:prstGeom>
          <a:noFill/>
          <a:ln>
            <a:noFill/>
          </a:ln>
        </p:spPr>
        <p:txBody>
          <a:bodyPr spcFirstLastPara="1" wrap="square" lIns="91425" tIns="91425" rIns="91425" bIns="91425" anchor="t" anchorCtr="0">
            <a:spAutoFit/>
          </a:bodyPr>
          <a:lstStyle/>
          <a:p>
            <a:pPr lvl="0" indent="0" algn="ctr">
              <a:lnSpc>
                <a:spcPct val="115000"/>
              </a:lnSpc>
              <a:spcBef>
                <a:spcPts val="0"/>
              </a:spcBef>
              <a:spcAft>
                <a:spcPts val="0"/>
              </a:spcAft>
              <a:buNone/>
            </a:pPr>
            <a:r>
              <a:rPr lang="en-US" spc="-50" dirty="0">
                <a:solidFill>
                  <a:schemeClr val="tx1">
                    <a:lumMod val="75000"/>
                    <a:lumOff val="25000"/>
                  </a:schemeClr>
                </a:solidFill>
                <a:latin typeface="+mj-lt"/>
                <a:ea typeface="+mj-ea"/>
                <a:cs typeface="+mj-cs"/>
              </a:rPr>
              <a:t>Restaurant price range($$) with other attributes analysis</a:t>
            </a:r>
            <a:endParaRPr spc="-50" dirty="0">
              <a:solidFill>
                <a:schemeClr val="tx1">
                  <a:lumMod val="75000"/>
                  <a:lumOff val="25000"/>
                </a:schemeClr>
              </a:solidFill>
              <a:latin typeface="+mj-lt"/>
              <a:ea typeface="+mj-ea"/>
              <a:cs typeface="+mj-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Google Shape;309;g101b2d39e37_1_22"/>
          <p:cNvSpPr txBox="1"/>
          <p:nvPr/>
        </p:nvSpPr>
        <p:spPr>
          <a:xfrm>
            <a:off x="852256" y="328474"/>
            <a:ext cx="10653204" cy="503184"/>
          </a:xfrm>
          <a:prstGeom prst="rect">
            <a:avLst/>
          </a:prstGeom>
          <a:noFill/>
          <a:ln>
            <a:noFill/>
          </a:ln>
        </p:spPr>
        <p:txBody>
          <a:bodyPr spcFirstLastPara="1" wrap="square" lIns="91425" tIns="91425" rIns="91425" bIns="91425" anchor="t" anchorCtr="0">
            <a:spAutoFit/>
          </a:bodyPr>
          <a:lstStyle/>
          <a:p>
            <a:pPr lvl="0" indent="0" algn="ctr">
              <a:lnSpc>
                <a:spcPct val="115000"/>
              </a:lnSpc>
              <a:spcBef>
                <a:spcPts val="0"/>
              </a:spcBef>
              <a:spcAft>
                <a:spcPts val="0"/>
              </a:spcAft>
              <a:buNone/>
            </a:pPr>
            <a:r>
              <a:rPr lang="en-US" spc="-50" dirty="0">
                <a:solidFill>
                  <a:schemeClr val="tx1">
                    <a:lumMod val="75000"/>
                    <a:lumOff val="25000"/>
                  </a:schemeClr>
                </a:solidFill>
                <a:latin typeface="+mj-lt"/>
                <a:ea typeface="+mj-ea"/>
                <a:cs typeface="+mj-cs"/>
              </a:rPr>
              <a:t>Users review count by businesses </a:t>
            </a:r>
            <a:endParaRPr spc="-50" dirty="0">
              <a:solidFill>
                <a:schemeClr val="tx1">
                  <a:lumMod val="75000"/>
                  <a:lumOff val="25000"/>
                </a:schemeClr>
              </a:solidFill>
              <a:latin typeface="+mj-lt"/>
              <a:ea typeface="+mj-ea"/>
              <a:cs typeface="+mj-cs"/>
            </a:endParaRPr>
          </a:p>
        </p:txBody>
      </p:sp>
      <p:pic>
        <p:nvPicPr>
          <p:cNvPr id="5" name="Picture 4" descr="A picture containing bar chart&#10;&#10;Description automatically generated">
            <a:extLst>
              <a:ext uri="{FF2B5EF4-FFF2-40B4-BE49-F238E27FC236}">
                <a16:creationId xmlns:a16="http://schemas.microsoft.com/office/drawing/2014/main" id="{91D52365-5F23-7148-A7C6-95615FE28706}"/>
              </a:ext>
            </a:extLst>
          </p:cNvPr>
          <p:cNvPicPr>
            <a:picLocks noChangeAspect="1"/>
          </p:cNvPicPr>
          <p:nvPr/>
        </p:nvPicPr>
        <p:blipFill>
          <a:blip r:embed="rId3"/>
          <a:stretch>
            <a:fillRect/>
          </a:stretch>
        </p:blipFill>
        <p:spPr>
          <a:xfrm>
            <a:off x="1280161" y="717855"/>
            <a:ext cx="7754112" cy="5562220"/>
          </a:xfrm>
          <a:prstGeom prst="rect">
            <a:avLst/>
          </a:prstGeom>
        </p:spPr>
      </p:pic>
    </p:spTree>
    <p:extLst>
      <p:ext uri="{BB962C8B-B14F-4D97-AF65-F5344CB8AC3E}">
        <p14:creationId xmlns:p14="http://schemas.microsoft.com/office/powerpoint/2010/main" val="12829793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Google Shape;309;g101b2d39e37_1_22"/>
          <p:cNvSpPr txBox="1"/>
          <p:nvPr/>
        </p:nvSpPr>
        <p:spPr>
          <a:xfrm>
            <a:off x="852256" y="328474"/>
            <a:ext cx="10653204" cy="503184"/>
          </a:xfrm>
          <a:prstGeom prst="rect">
            <a:avLst/>
          </a:prstGeom>
          <a:noFill/>
          <a:ln>
            <a:noFill/>
          </a:ln>
        </p:spPr>
        <p:txBody>
          <a:bodyPr spcFirstLastPara="1" wrap="square" lIns="91425" tIns="91425" rIns="91425" bIns="91425" anchor="t" anchorCtr="0">
            <a:spAutoFit/>
          </a:bodyPr>
          <a:lstStyle/>
          <a:p>
            <a:pPr lvl="0" indent="0" algn="ctr">
              <a:lnSpc>
                <a:spcPct val="115000"/>
              </a:lnSpc>
              <a:spcBef>
                <a:spcPts val="0"/>
              </a:spcBef>
              <a:spcAft>
                <a:spcPts val="0"/>
              </a:spcAft>
              <a:buNone/>
            </a:pPr>
            <a:r>
              <a:rPr lang="en-US" spc="-50" dirty="0">
                <a:solidFill>
                  <a:schemeClr val="tx1">
                    <a:lumMod val="75000"/>
                    <a:lumOff val="25000"/>
                  </a:schemeClr>
                </a:solidFill>
                <a:latin typeface="+mj-lt"/>
                <a:ea typeface="+mj-ea"/>
                <a:cs typeface="+mj-cs"/>
              </a:rPr>
              <a:t>Correlation of business stars with percentage of reviews (1 - 50) </a:t>
            </a:r>
            <a:endParaRPr spc="-50" dirty="0">
              <a:solidFill>
                <a:schemeClr val="tx1">
                  <a:lumMod val="75000"/>
                  <a:lumOff val="25000"/>
                </a:schemeClr>
              </a:solidFill>
              <a:latin typeface="+mj-lt"/>
              <a:ea typeface="+mj-ea"/>
              <a:cs typeface="+mj-cs"/>
            </a:endParaRPr>
          </a:p>
        </p:txBody>
      </p:sp>
      <p:pic>
        <p:nvPicPr>
          <p:cNvPr id="3" name="Picture 2" descr="Chart, bar chart&#10;&#10;Description automatically generated">
            <a:extLst>
              <a:ext uri="{FF2B5EF4-FFF2-40B4-BE49-F238E27FC236}">
                <a16:creationId xmlns:a16="http://schemas.microsoft.com/office/drawing/2014/main" id="{A8D01928-2478-F44D-B320-1DB54212FA50}"/>
              </a:ext>
            </a:extLst>
          </p:cNvPr>
          <p:cNvPicPr>
            <a:picLocks noChangeAspect="1"/>
          </p:cNvPicPr>
          <p:nvPr/>
        </p:nvPicPr>
        <p:blipFill>
          <a:blip r:embed="rId3"/>
          <a:stretch>
            <a:fillRect/>
          </a:stretch>
        </p:blipFill>
        <p:spPr>
          <a:xfrm>
            <a:off x="1060704" y="716788"/>
            <a:ext cx="10444756" cy="5625962"/>
          </a:xfrm>
          <a:prstGeom prst="rect">
            <a:avLst/>
          </a:prstGeom>
        </p:spPr>
      </p:pic>
    </p:spTree>
    <p:extLst>
      <p:ext uri="{BB962C8B-B14F-4D97-AF65-F5344CB8AC3E}">
        <p14:creationId xmlns:p14="http://schemas.microsoft.com/office/powerpoint/2010/main" val="23365484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9" name="Google Shape;309;g101b2d39e37_1_22"/>
          <p:cNvSpPr txBox="1"/>
          <p:nvPr/>
        </p:nvSpPr>
        <p:spPr>
          <a:xfrm>
            <a:off x="852256" y="328474"/>
            <a:ext cx="10653204" cy="503184"/>
          </a:xfrm>
          <a:prstGeom prst="rect">
            <a:avLst/>
          </a:prstGeom>
          <a:noFill/>
          <a:ln>
            <a:noFill/>
          </a:ln>
        </p:spPr>
        <p:txBody>
          <a:bodyPr spcFirstLastPara="1" wrap="square" lIns="91425" tIns="91425" rIns="91425" bIns="91425" anchor="t" anchorCtr="0">
            <a:spAutoFit/>
          </a:bodyPr>
          <a:lstStyle/>
          <a:p>
            <a:pPr lvl="0" indent="0" algn="ctr">
              <a:lnSpc>
                <a:spcPct val="115000"/>
              </a:lnSpc>
              <a:spcBef>
                <a:spcPts val="0"/>
              </a:spcBef>
              <a:spcAft>
                <a:spcPts val="0"/>
              </a:spcAft>
              <a:buNone/>
            </a:pPr>
            <a:r>
              <a:rPr lang="en-US" spc="-50" dirty="0">
                <a:solidFill>
                  <a:schemeClr val="tx1">
                    <a:lumMod val="75000"/>
                    <a:lumOff val="25000"/>
                  </a:schemeClr>
                </a:solidFill>
                <a:latin typeface="+mj-lt"/>
                <a:ea typeface="+mj-ea"/>
                <a:cs typeface="+mj-cs"/>
              </a:rPr>
              <a:t>Correlation of business stars with percentage of reviews (50 - 100) </a:t>
            </a:r>
            <a:endParaRPr spc="-50" dirty="0">
              <a:solidFill>
                <a:schemeClr val="tx1">
                  <a:lumMod val="75000"/>
                  <a:lumOff val="25000"/>
                </a:schemeClr>
              </a:solidFill>
              <a:latin typeface="+mj-lt"/>
              <a:ea typeface="+mj-ea"/>
              <a:cs typeface="+mj-cs"/>
            </a:endParaRPr>
          </a:p>
        </p:txBody>
      </p:sp>
      <p:pic>
        <p:nvPicPr>
          <p:cNvPr id="6" name="Picture 5" descr="Chart, bar chart&#10;&#10;Description automatically generated">
            <a:extLst>
              <a:ext uri="{FF2B5EF4-FFF2-40B4-BE49-F238E27FC236}">
                <a16:creationId xmlns:a16="http://schemas.microsoft.com/office/drawing/2014/main" id="{0F8F0798-E5E1-714A-A9D7-B6A5CFC88B33}"/>
              </a:ext>
            </a:extLst>
          </p:cNvPr>
          <p:cNvPicPr>
            <a:picLocks noChangeAspect="1"/>
          </p:cNvPicPr>
          <p:nvPr/>
        </p:nvPicPr>
        <p:blipFill>
          <a:blip r:embed="rId3"/>
          <a:stretch>
            <a:fillRect/>
          </a:stretch>
        </p:blipFill>
        <p:spPr>
          <a:xfrm>
            <a:off x="1222849" y="831658"/>
            <a:ext cx="10282611" cy="5577146"/>
          </a:xfrm>
          <a:prstGeom prst="rect">
            <a:avLst/>
          </a:prstGeom>
        </p:spPr>
      </p:pic>
    </p:spTree>
    <p:extLst>
      <p:ext uri="{BB962C8B-B14F-4D97-AF65-F5344CB8AC3E}">
        <p14:creationId xmlns:p14="http://schemas.microsoft.com/office/powerpoint/2010/main" val="6476402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6C90-5ED8-4E8F-8493-C307F4AFD0BD}"/>
              </a:ext>
            </a:extLst>
          </p:cNvPr>
          <p:cNvSpPr txBox="1">
            <a:spLocks/>
          </p:cNvSpPr>
          <p:nvPr/>
        </p:nvSpPr>
        <p:spPr>
          <a:xfrm>
            <a:off x="1186056" y="2248568"/>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Website hosted on AWS</a:t>
            </a:r>
          </a:p>
        </p:txBody>
      </p:sp>
      <p:sp>
        <p:nvSpPr>
          <p:cNvPr id="3" name="Google Shape;316;p27">
            <a:extLst>
              <a:ext uri="{FF2B5EF4-FFF2-40B4-BE49-F238E27FC236}">
                <a16:creationId xmlns:a16="http://schemas.microsoft.com/office/drawing/2014/main" id="{99D3BA23-3AE2-4A5B-BB5D-B6E98E35C8BD}"/>
              </a:ext>
            </a:extLst>
          </p:cNvPr>
          <p:cNvSpPr txBox="1"/>
          <p:nvPr/>
        </p:nvSpPr>
        <p:spPr>
          <a:xfrm>
            <a:off x="5618676" y="3486706"/>
            <a:ext cx="1193160" cy="710934"/>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95000"/>
              </a:lnSpc>
              <a:buClr>
                <a:schemeClr val="accent1"/>
              </a:buClr>
              <a:buSzPct val="100000"/>
            </a:pPr>
            <a:endParaRPr lang="en-US" sz="1200" b="1" dirty="0">
              <a:solidFill>
                <a:schemeClr val="tx1"/>
              </a:solidFill>
              <a:latin typeface="Times New Roman" panose="02020603050405020304" pitchFamily="18" charset="0"/>
              <a:cs typeface="Times New Roman" panose="02020603050405020304" pitchFamily="18" charset="0"/>
            </a:endParaRPr>
          </a:p>
          <a:p>
            <a:pPr algn="just">
              <a:lnSpc>
                <a:spcPct val="95000"/>
              </a:lnSpc>
              <a:buClr>
                <a:schemeClr val="accent1"/>
              </a:buClr>
              <a:buSzPct val="100000"/>
            </a:pPr>
            <a:r>
              <a:rPr lang="en-US" sz="1200" b="1" dirty="0">
                <a:solidFill>
                  <a:schemeClr val="tx1"/>
                </a:solidFill>
                <a:latin typeface="Times New Roman" panose="02020603050405020304" pitchFamily="18" charset="0"/>
                <a:cs typeface="Times New Roman" panose="02020603050405020304" pitchFamily="18" charset="0"/>
                <a:hlinkClick r:id="rId2"/>
              </a:rPr>
              <a:t>Website Link</a:t>
            </a:r>
            <a:endParaRPr lang="en-US" sz="1200" b="1" dirty="0">
              <a:solidFill>
                <a:schemeClr val="tx1"/>
              </a:solidFill>
              <a:latin typeface="Times New Roman" panose="02020603050405020304" pitchFamily="18" charset="0"/>
              <a:cs typeface="Times New Roman" panose="02020603050405020304" pitchFamily="18" charset="0"/>
            </a:endParaRPr>
          </a:p>
          <a:p>
            <a:pPr algn="just">
              <a:lnSpc>
                <a:spcPct val="95000"/>
              </a:lnSpc>
              <a:buClr>
                <a:schemeClr val="accent1"/>
              </a:buClr>
              <a:buSzPct val="100000"/>
            </a:pPr>
            <a:endParaRPr lang="en-US" sz="1200"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38706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4"/>
          <p:cNvSpPr txBox="1"/>
          <p:nvPr/>
        </p:nvSpPr>
        <p:spPr>
          <a:xfrm>
            <a:off x="628538" y="291043"/>
            <a:ext cx="5330153" cy="880809"/>
          </a:xfrm>
          <a:prstGeom prst="rect">
            <a:avLst/>
          </a:prstGeom>
          <a:noFill/>
          <a:ln>
            <a:noFill/>
          </a:ln>
        </p:spPr>
        <p:txBody>
          <a:bodyPr spcFirstLastPara="1" wrap="square" lIns="91425" tIns="45700" rIns="91425" bIns="45700" anchor="t" anchorCtr="0">
            <a:normAutofit/>
          </a:bodyPr>
          <a:lstStyle/>
          <a:p>
            <a:pPr marL="0" marR="0" lvl="0" indent="0" algn="ctr" rtl="0">
              <a:lnSpc>
                <a:spcPct val="150000"/>
              </a:lnSpc>
              <a:spcBef>
                <a:spcPts val="0"/>
              </a:spcBef>
              <a:spcAft>
                <a:spcPts val="0"/>
              </a:spcAft>
              <a:buClr>
                <a:srgbClr val="3F3F3F"/>
              </a:buClr>
              <a:buSzPts val="3200"/>
              <a:buFont typeface="Bookman Old Style"/>
              <a:buNone/>
            </a:pPr>
            <a:r>
              <a:rPr lang="en-US" sz="3200" b="0" i="0" u="none" strike="noStrike" cap="none" dirty="0">
                <a:solidFill>
                  <a:srgbClr val="3F3F3F"/>
                </a:solidFill>
                <a:latin typeface="Bookman Old Style"/>
                <a:ea typeface="Bookman Old Style"/>
                <a:cs typeface="Bookman Old Style"/>
                <a:sym typeface="Bookman Old Style"/>
              </a:rPr>
              <a:t>Project Architecture</a:t>
            </a:r>
            <a:endParaRPr dirty="0"/>
          </a:p>
        </p:txBody>
      </p:sp>
      <p:sp>
        <p:nvSpPr>
          <p:cNvPr id="129" name="Google Shape;129;p4"/>
          <p:cNvSpPr txBox="1"/>
          <p:nvPr/>
        </p:nvSpPr>
        <p:spPr>
          <a:xfrm>
            <a:off x="870012" y="1171852"/>
            <a:ext cx="4980372" cy="4412202"/>
          </a:xfrm>
          <a:prstGeom prst="rect">
            <a:avLst/>
          </a:prstGeom>
          <a:noFill/>
          <a:ln>
            <a:noFill/>
          </a:ln>
        </p:spPr>
        <p:txBody>
          <a:bodyPr spcFirstLastPara="1" wrap="square" lIns="91425" tIns="45700" rIns="91425" bIns="45700" anchor="t" anchorCtr="0">
            <a:normAutofit/>
          </a:bodyPr>
          <a:lstStyle/>
          <a:p>
            <a:pPr marL="0" lvl="0" indent="0" algn="l" rtl="0">
              <a:lnSpc>
                <a:spcPct val="115000"/>
              </a:lnSpc>
              <a:spcBef>
                <a:spcPts val="0"/>
              </a:spcBef>
              <a:spcAft>
                <a:spcPts val="0"/>
              </a:spcAft>
              <a:buClr>
                <a:schemeClr val="accent1"/>
              </a:buClr>
              <a:buSzPts val="2400"/>
              <a:buFont typeface="Calibri"/>
              <a:buNone/>
            </a:pPr>
            <a:r>
              <a:rPr lang="en-US" sz="2000" b="1" dirty="0">
                <a:solidFill>
                  <a:schemeClr val="dk1"/>
                </a:solidFill>
                <a:latin typeface="Times New Roman"/>
                <a:ea typeface="Times New Roman"/>
                <a:cs typeface="Times New Roman"/>
                <a:sym typeface="Times New Roman"/>
              </a:rPr>
              <a:t>AWS Services:</a:t>
            </a:r>
            <a:endParaRPr sz="20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VPC – Virtual Private Cloud</a:t>
            </a: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IAM</a:t>
            </a:r>
            <a:endParaRPr sz="20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S3</a:t>
            </a:r>
            <a:endParaRPr sz="20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Glue</a:t>
            </a:r>
            <a:endParaRPr sz="20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Redshift</a:t>
            </a:r>
          </a:p>
          <a:p>
            <a:pPr marL="457200" lvl="0" indent="-355600" algn="l" rtl="0">
              <a:lnSpc>
                <a:spcPct val="115000"/>
              </a:lnSpc>
              <a:spcBef>
                <a:spcPts val="0"/>
              </a:spcBef>
              <a:spcAft>
                <a:spcPts val="0"/>
              </a:spcAft>
              <a:buClr>
                <a:schemeClr val="dk1"/>
              </a:buClr>
              <a:buSzPts val="2000"/>
              <a:buFont typeface="Times New Roman"/>
              <a:buAutoNum type="arabicPeriod"/>
            </a:pPr>
            <a:r>
              <a:rPr lang="en-US" b="1" dirty="0">
                <a:solidFill>
                  <a:schemeClr val="dk1"/>
                </a:solidFill>
                <a:latin typeface="Times New Roman"/>
                <a:ea typeface="Times New Roman"/>
                <a:cs typeface="Times New Roman"/>
                <a:sym typeface="Times New Roman"/>
              </a:rPr>
              <a:t>Security Groups for 3</a:t>
            </a:r>
            <a:r>
              <a:rPr lang="en-US" b="1" baseline="30000" dirty="0">
                <a:solidFill>
                  <a:schemeClr val="dk1"/>
                </a:solidFill>
                <a:latin typeface="Times New Roman"/>
                <a:ea typeface="Times New Roman"/>
                <a:cs typeface="Times New Roman"/>
                <a:sym typeface="Times New Roman"/>
              </a:rPr>
              <a:t>rd</a:t>
            </a:r>
            <a:r>
              <a:rPr lang="en-US" b="1" dirty="0">
                <a:solidFill>
                  <a:schemeClr val="dk1"/>
                </a:solidFill>
                <a:latin typeface="Times New Roman"/>
                <a:ea typeface="Times New Roman"/>
                <a:cs typeface="Times New Roman"/>
                <a:sym typeface="Times New Roman"/>
              </a:rPr>
              <a:t> Party Integration</a:t>
            </a:r>
            <a:endParaRPr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2000"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000" b="1" dirty="0">
                <a:solidFill>
                  <a:schemeClr val="dk1"/>
                </a:solidFill>
                <a:latin typeface="Times New Roman"/>
                <a:ea typeface="Times New Roman"/>
                <a:cs typeface="Times New Roman"/>
                <a:sym typeface="Times New Roman"/>
              </a:rPr>
              <a:t>Other Services:</a:t>
            </a:r>
            <a:endParaRPr sz="2000" b="1" dirty="0">
              <a:solidFill>
                <a:schemeClr val="dk1"/>
              </a:solidFill>
              <a:latin typeface="Times New Roman"/>
              <a:ea typeface="Times New Roman"/>
              <a:cs typeface="Times New Roman"/>
              <a:sym typeface="Times New Roman"/>
            </a:endParaRPr>
          </a:p>
          <a:p>
            <a:pPr marL="457200" lvl="0" indent="-355600" algn="l" rtl="0">
              <a:lnSpc>
                <a:spcPct val="115000"/>
              </a:lnSpc>
              <a:spcBef>
                <a:spcPts val="0"/>
              </a:spcBef>
              <a:spcAft>
                <a:spcPts val="0"/>
              </a:spcAft>
              <a:buClr>
                <a:schemeClr val="dk1"/>
              </a:buClr>
              <a:buSzPts val="2000"/>
              <a:buFont typeface="Times New Roman"/>
              <a:buAutoNum type="arabicPeriod"/>
            </a:pPr>
            <a:r>
              <a:rPr lang="en-US" sz="2000" b="1" dirty="0">
                <a:solidFill>
                  <a:schemeClr val="dk1"/>
                </a:solidFill>
                <a:latin typeface="Times New Roman"/>
                <a:ea typeface="Times New Roman"/>
                <a:cs typeface="Times New Roman"/>
                <a:sym typeface="Times New Roman"/>
              </a:rPr>
              <a:t>External Data sets</a:t>
            </a:r>
            <a:endParaRPr sz="2000" b="1"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2000" b="1" dirty="0">
                <a:solidFill>
                  <a:schemeClr val="dk1"/>
                </a:solidFill>
                <a:latin typeface="Times New Roman"/>
                <a:ea typeface="Times New Roman"/>
                <a:cs typeface="Times New Roman"/>
                <a:sym typeface="Times New Roman"/>
              </a:rPr>
              <a:t>2.    Tableau Visualization</a:t>
            </a:r>
            <a:endParaRPr dirty="0"/>
          </a:p>
        </p:txBody>
      </p:sp>
      <p:pic>
        <p:nvPicPr>
          <p:cNvPr id="3" name="Picture 2" descr="Diagram&#10;&#10;Description automatically generated">
            <a:extLst>
              <a:ext uri="{FF2B5EF4-FFF2-40B4-BE49-F238E27FC236}">
                <a16:creationId xmlns:a16="http://schemas.microsoft.com/office/drawing/2014/main" id="{72564665-6590-034B-949F-17F3EA60448A}"/>
              </a:ext>
            </a:extLst>
          </p:cNvPr>
          <p:cNvPicPr>
            <a:picLocks noChangeAspect="1"/>
          </p:cNvPicPr>
          <p:nvPr/>
        </p:nvPicPr>
        <p:blipFill>
          <a:blip r:embed="rId3"/>
          <a:stretch>
            <a:fillRect/>
          </a:stretch>
        </p:blipFill>
        <p:spPr>
          <a:xfrm>
            <a:off x="6640995" y="97535"/>
            <a:ext cx="5054778" cy="625449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ADC5B-6070-43A4-A69D-6821629D390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Conclusion</a:t>
            </a:r>
          </a:p>
          <a:p>
            <a:pPr algn="ctr"/>
            <a:endParaRPr lang="en-US" sz="3200" dirty="0"/>
          </a:p>
        </p:txBody>
      </p:sp>
      <p:sp>
        <p:nvSpPr>
          <p:cNvPr id="5" name="Google Shape;316;p27">
            <a:extLst>
              <a:ext uri="{FF2B5EF4-FFF2-40B4-BE49-F238E27FC236}">
                <a16:creationId xmlns:a16="http://schemas.microsoft.com/office/drawing/2014/main" id="{F50F710F-AADE-4DCF-9CBD-15E6F7298E11}"/>
              </a:ext>
            </a:extLst>
          </p:cNvPr>
          <p:cNvSpPr txBox="1"/>
          <p:nvPr/>
        </p:nvSpPr>
        <p:spPr>
          <a:xfrm>
            <a:off x="1097280" y="949911"/>
            <a:ext cx="9614516" cy="548608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lvl="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Our project focuses on analyzing current patterns of Restaurant Business on basis of Yelp Dataset and supporting US Census Household income dataset.</a:t>
            </a:r>
          </a:p>
          <a:p>
            <a:pPr marL="0" lvl="0" indent="0" algn="l" rtl="0">
              <a:spcBef>
                <a:spcPts val="0"/>
              </a:spcBef>
              <a:spcAft>
                <a:spcPts val="0"/>
              </a:spcAft>
              <a:buNone/>
            </a:pPr>
            <a:endParaRPr lang="en-US" sz="1200" b="1" dirty="0">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We brought together the holistic view of below parameters which will enable existing business owners and new investors in Restaurant ventures to make informed decisions</a:t>
            </a:r>
          </a:p>
          <a:p>
            <a:pPr algn="just">
              <a:lnSpc>
                <a:spcPct val="95000"/>
              </a:lnSpc>
              <a:buClr>
                <a:schemeClr val="accent1"/>
              </a:buClr>
              <a:buSzPct val="100000"/>
            </a:pPr>
            <a:endParaRPr lang="en-US" sz="1200" b="1" dirty="0">
              <a:solidFill>
                <a:schemeClr val="tx1"/>
              </a:solidFill>
              <a:latin typeface="Times New Roman" panose="02020603050405020304" pitchFamily="18" charset="0"/>
              <a:cs typeface="Times New Roman" panose="02020603050405020304" pitchFamily="18" charset="0"/>
            </a:endParaRPr>
          </a:p>
          <a:p>
            <a:pPr marL="628650" lvl="1" indent="-171450" algn="just">
              <a:lnSpc>
                <a:spcPct val="95000"/>
              </a:lnSpc>
              <a:buClr>
                <a:schemeClr val="accent1"/>
              </a:buClr>
              <a:buSzPct val="100000"/>
              <a:buFont typeface="Wingdings" panose="05000000000000000000" pitchFamily="2" charset="2"/>
              <a:buChar char="ü"/>
            </a:pPr>
            <a:r>
              <a:rPr lang="en-US" sz="1200" b="1" dirty="0">
                <a:solidFill>
                  <a:schemeClr val="tx1"/>
                </a:solidFill>
                <a:latin typeface="Times New Roman" panose="02020603050405020304" pitchFamily="18" charset="0"/>
                <a:cs typeface="Times New Roman" panose="02020603050405020304" pitchFamily="18" charset="0"/>
              </a:rPr>
              <a:t>Most popular cuisine</a:t>
            </a:r>
          </a:p>
          <a:p>
            <a:pPr marL="628650" lvl="1" indent="-171450" algn="just">
              <a:lnSpc>
                <a:spcPct val="95000"/>
              </a:lnSpc>
              <a:buClr>
                <a:schemeClr val="accent1"/>
              </a:buClr>
              <a:buSzPct val="100000"/>
              <a:buFont typeface="Wingdings" panose="05000000000000000000" pitchFamily="2" charset="2"/>
              <a:buChar char="ü"/>
            </a:pPr>
            <a:r>
              <a:rPr lang="en-US" sz="1200" b="1" dirty="0">
                <a:solidFill>
                  <a:schemeClr val="tx1"/>
                </a:solidFill>
                <a:latin typeface="Times New Roman" panose="02020603050405020304" pitchFamily="18" charset="0"/>
                <a:cs typeface="Times New Roman" panose="02020603050405020304" pitchFamily="18" charset="0"/>
              </a:rPr>
              <a:t>Top restaurants</a:t>
            </a:r>
          </a:p>
          <a:p>
            <a:pPr marL="628650" lvl="1" indent="-171450" algn="just">
              <a:lnSpc>
                <a:spcPct val="95000"/>
              </a:lnSpc>
              <a:buClr>
                <a:schemeClr val="accent1"/>
              </a:buClr>
              <a:buSzPct val="100000"/>
              <a:buFont typeface="Wingdings" panose="05000000000000000000" pitchFamily="2" charset="2"/>
              <a:buChar char="ü"/>
            </a:pPr>
            <a:r>
              <a:rPr lang="en-US" sz="1200" b="1" dirty="0">
                <a:solidFill>
                  <a:schemeClr val="tx1"/>
                </a:solidFill>
                <a:latin typeface="Times New Roman" panose="02020603050405020304" pitchFamily="18" charset="0"/>
                <a:cs typeface="Times New Roman" panose="02020603050405020304" pitchFamily="18" charset="0"/>
              </a:rPr>
              <a:t> Citizen's household Income and their influence on existing businesses patterns</a:t>
            </a:r>
          </a:p>
          <a:p>
            <a:pPr marL="628650" lvl="1" indent="-171450" algn="just">
              <a:lnSpc>
                <a:spcPct val="95000"/>
              </a:lnSpc>
              <a:buClr>
                <a:schemeClr val="accent1"/>
              </a:buClr>
              <a:buSzPct val="100000"/>
              <a:buFont typeface="Wingdings" panose="05000000000000000000" pitchFamily="2" charset="2"/>
              <a:buChar char="ü"/>
            </a:pPr>
            <a:r>
              <a:rPr lang="en-US" sz="1200" b="1" dirty="0">
                <a:solidFill>
                  <a:schemeClr val="tx1"/>
                </a:solidFill>
                <a:latin typeface="Times New Roman" panose="02020603050405020304" pitchFamily="18" charset="0"/>
                <a:cs typeface="Times New Roman" panose="02020603050405020304" pitchFamily="18" charset="0"/>
              </a:rPr>
              <a:t>Contribution of business attributes towards business ratings and  customer experience</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American, Sandwiches , Fast Food and Mexican cuisines are widely available in the US. New venturers can look out for less available food options to cover a broader market</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Restaurants having a greater number of outlets are not necessarily the highest rated businesses</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We see a positive relationship between the household income and restaurants count</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The higher the no. of reviews a business has the more likely it is to have a better rating</a:t>
            </a:r>
          </a:p>
          <a:p>
            <a:pPr algn="just">
              <a:lnSpc>
                <a:spcPct val="95000"/>
              </a:lnSpc>
              <a:buClr>
                <a:schemeClr val="accent1"/>
              </a:buClr>
              <a:buSzPct val="100000"/>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IN" sz="1200" b="1" dirty="0">
                <a:latin typeface="Times New Roman" panose="02020603050405020304" pitchFamily="18" charset="0"/>
                <a:cs typeface="Times New Roman" panose="02020603050405020304" pitchFamily="18" charset="0"/>
              </a:rPr>
              <a:t>People having a higher income rate does not necessarily mean that they always prefer expensive restaurants</a:t>
            </a:r>
          </a:p>
          <a:p>
            <a:pPr algn="just">
              <a:lnSpc>
                <a:spcPct val="95000"/>
              </a:lnSpc>
              <a:buClr>
                <a:schemeClr val="accent1"/>
              </a:buClr>
              <a:buSzPct val="100000"/>
            </a:pPr>
            <a:endParaRPr lang="en-IN" sz="1200" b="1" dirty="0">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While the number of reviews has been growing consistently over the the years, there has been a decline in past two year due to pandemic</a:t>
            </a:r>
          </a:p>
          <a:p>
            <a:pPr algn="just">
              <a:lnSpc>
                <a:spcPct val="95000"/>
              </a:lnSpc>
              <a:buClr>
                <a:schemeClr val="accent1"/>
              </a:buClr>
              <a:buSzPct val="100000"/>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There is not much disparity between the restaurant price range and the ratings</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r>
              <a:rPr lang="en-US" sz="1200" b="1" dirty="0">
                <a:solidFill>
                  <a:schemeClr val="tx1"/>
                </a:solidFill>
                <a:latin typeface="Times New Roman" panose="02020603050405020304" pitchFamily="18" charset="0"/>
                <a:cs typeface="Times New Roman" panose="02020603050405020304" pitchFamily="18" charset="0"/>
              </a:rPr>
              <a:t>The  bell curve is consistent between the volume of reviews versus stars(rating) on a business implying that users give a median rating</a:t>
            </a:r>
          </a:p>
          <a:p>
            <a:pPr marL="342900" indent="-342900" algn="just">
              <a:lnSpc>
                <a:spcPct val="95000"/>
              </a:lnSpc>
              <a:buClr>
                <a:schemeClr val="accent1"/>
              </a:buClr>
              <a:buSzPct val="100000"/>
              <a:buFont typeface="Wingdings" panose="05000000000000000000" pitchFamily="2" charset="2"/>
              <a:buChar char=""/>
            </a:pPr>
            <a:endParaRPr lang="en-US" sz="1200" b="1" dirty="0">
              <a:solidFill>
                <a:schemeClr val="tx1"/>
              </a:solidFill>
              <a:latin typeface="Times New Roman" panose="02020603050405020304" pitchFamily="18" charset="0"/>
              <a:cs typeface="Times New Roman" panose="02020603050405020304" pitchFamily="18" charset="0"/>
            </a:endParaRPr>
          </a:p>
          <a:p>
            <a:pPr marL="342900" indent="-342900" algn="just">
              <a:lnSpc>
                <a:spcPct val="95000"/>
              </a:lnSpc>
              <a:buClr>
                <a:schemeClr val="accent1"/>
              </a:buClr>
              <a:buSzPct val="100000"/>
              <a:buFont typeface="Wingdings" panose="05000000000000000000" pitchFamily="2" charset="2"/>
              <a:buChar char=""/>
            </a:pPr>
            <a:endParaRPr b="1"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963799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5B45B-B886-42A6-8EC0-F03855FFB485}"/>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Future Scope</a:t>
            </a:r>
          </a:p>
          <a:p>
            <a:pPr algn="ctr"/>
            <a:endParaRPr lang="en-US" sz="3200" dirty="0"/>
          </a:p>
        </p:txBody>
      </p:sp>
      <p:sp>
        <p:nvSpPr>
          <p:cNvPr id="4" name="Content Placeholder 4">
            <a:extLst>
              <a:ext uri="{FF2B5EF4-FFF2-40B4-BE49-F238E27FC236}">
                <a16:creationId xmlns:a16="http://schemas.microsoft.com/office/drawing/2014/main" id="{A67385EE-CDAE-4B71-91D0-16BFEE25BED1}"/>
              </a:ext>
            </a:extLst>
          </p:cNvPr>
          <p:cNvSpPr txBox="1">
            <a:spLocks/>
          </p:cNvSpPr>
          <p:nvPr/>
        </p:nvSpPr>
        <p:spPr>
          <a:xfrm>
            <a:off x="870010" y="1731146"/>
            <a:ext cx="6906829" cy="4003830"/>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lgn="just">
              <a:lnSpc>
                <a:spcPct val="115000"/>
              </a:lnSpc>
              <a:spcBef>
                <a:spcPts val="0"/>
              </a:spcBef>
              <a:spcAft>
                <a:spcPts val="0"/>
              </a:spcAft>
              <a:buFont typeface="Wingdings" panose="05000000000000000000" pitchFamily="2" charset="2"/>
              <a:buChar char=""/>
            </a:pPr>
            <a:r>
              <a:rPr lang="en-I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Integrate Yelp Dataset with US population for each County to find correlation with Businesses </a:t>
            </a:r>
          </a:p>
          <a:p>
            <a:pPr marL="342900" indent="-342900" algn="just">
              <a:lnSpc>
                <a:spcPct val="115000"/>
              </a:lnSpc>
              <a:spcBef>
                <a:spcPts val="0"/>
              </a:spcBef>
              <a:spcAft>
                <a:spcPts val="0"/>
              </a:spcAft>
              <a:buFont typeface="Wingdings" panose="05000000000000000000" pitchFamily="2" charset="2"/>
              <a:buChar char=""/>
            </a:pPr>
            <a:r>
              <a:rPr lang="en-I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Integrate Yelp Dataset with US area for each County to find correlation with Businesses</a:t>
            </a:r>
          </a:p>
          <a:p>
            <a:pPr marL="342900" indent="-342900" algn="just">
              <a:lnSpc>
                <a:spcPct val="115000"/>
              </a:lnSpc>
              <a:spcBef>
                <a:spcPts val="0"/>
              </a:spcBef>
              <a:spcAft>
                <a:spcPts val="0"/>
              </a:spcAft>
              <a:buFont typeface="Wingdings" panose="05000000000000000000" pitchFamily="2" charset="2"/>
              <a:buChar char=""/>
            </a:pPr>
            <a:r>
              <a:rPr lang="en-I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Create an interactive Web Application of Data Analytics</a:t>
            </a:r>
          </a:p>
          <a:p>
            <a:pPr marL="342900" indent="-342900" algn="just">
              <a:lnSpc>
                <a:spcPct val="115000"/>
              </a:lnSpc>
              <a:spcBef>
                <a:spcPts val="0"/>
              </a:spcBef>
              <a:spcAft>
                <a:spcPts val="0"/>
              </a:spcAft>
              <a:buFont typeface="Wingdings" panose="05000000000000000000" pitchFamily="2" charset="2"/>
              <a:buChar char=""/>
            </a:pPr>
            <a:r>
              <a:rPr lang="en-IN" sz="18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Perform ML Sentiment Analysis on Business Reviews</a:t>
            </a:r>
          </a:p>
          <a:p>
            <a:pPr marL="342900" indent="-342900" algn="just">
              <a:lnSpc>
                <a:spcPct val="115000"/>
              </a:lnSpc>
              <a:spcBef>
                <a:spcPts val="0"/>
              </a:spcBef>
              <a:spcAft>
                <a:spcPts val="0"/>
              </a:spcAft>
              <a:buFont typeface="Wingdings" panose="05000000000000000000" pitchFamily="2" charset="2"/>
              <a:buChar char=""/>
            </a:pPr>
            <a:r>
              <a:rPr lang="en-US" sz="1800" b="1" dirty="0">
                <a:solidFill>
                  <a:schemeClr val="tx1"/>
                </a:solidFill>
                <a:latin typeface="Times New Roman" panose="02020603050405020304" pitchFamily="18" charset="0"/>
                <a:cs typeface="Times New Roman" panose="02020603050405020304" pitchFamily="18" charset="0"/>
              </a:rPr>
              <a:t>Perform deeper analysis of Reviewer comments</a:t>
            </a:r>
          </a:p>
          <a:p>
            <a:pPr marL="342900" indent="-342900" algn="just">
              <a:lnSpc>
                <a:spcPct val="115000"/>
              </a:lnSpc>
              <a:spcBef>
                <a:spcPts val="0"/>
              </a:spcBef>
              <a:spcAft>
                <a:spcPts val="0"/>
              </a:spcAft>
              <a:buFont typeface="Wingdings" panose="05000000000000000000" pitchFamily="2" charset="2"/>
              <a:buChar char=""/>
            </a:pPr>
            <a:r>
              <a:rPr lang="en-US" sz="1800" b="1" dirty="0">
                <a:solidFill>
                  <a:schemeClr val="tx1"/>
                </a:solidFill>
                <a:latin typeface="Times New Roman" panose="02020603050405020304" pitchFamily="18" charset="0"/>
                <a:cs typeface="Times New Roman" panose="02020603050405020304" pitchFamily="18" charset="0"/>
              </a:rPr>
              <a:t>Identify areas of improvements using advanced statistical tools that businesses can incorporate for market value</a:t>
            </a:r>
          </a:p>
          <a:p>
            <a:endParaRPr lang="en-US" sz="1400" dirty="0"/>
          </a:p>
        </p:txBody>
      </p:sp>
      <p:pic>
        <p:nvPicPr>
          <p:cNvPr id="6" name="Picture 5" descr="Icon&#10;&#10;Description automatically generated">
            <a:extLst>
              <a:ext uri="{FF2B5EF4-FFF2-40B4-BE49-F238E27FC236}">
                <a16:creationId xmlns:a16="http://schemas.microsoft.com/office/drawing/2014/main" id="{510CC940-737D-4284-A65D-35CFA41FFA17}"/>
              </a:ext>
            </a:extLst>
          </p:cNvPr>
          <p:cNvPicPr>
            <a:picLocks noChangeAspect="1"/>
          </p:cNvPicPr>
          <p:nvPr/>
        </p:nvPicPr>
        <p:blipFill>
          <a:blip r:embed="rId2"/>
          <a:stretch>
            <a:fillRect/>
          </a:stretch>
        </p:blipFill>
        <p:spPr>
          <a:xfrm>
            <a:off x="8713642" y="1609725"/>
            <a:ext cx="3188212" cy="3714750"/>
          </a:xfrm>
          <a:prstGeom prst="rect">
            <a:avLst/>
          </a:prstGeom>
        </p:spPr>
      </p:pic>
    </p:spTree>
    <p:extLst>
      <p:ext uri="{BB962C8B-B14F-4D97-AF65-F5344CB8AC3E}">
        <p14:creationId xmlns:p14="http://schemas.microsoft.com/office/powerpoint/2010/main" val="2610538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C5C60968-A49A-4C78-870E-92B000BE3057}"/>
              </a:ext>
            </a:extLst>
          </p:cNvPr>
          <p:cNvSpPr txBox="1">
            <a:spLocks/>
          </p:cNvSpPr>
          <p:nvPr/>
        </p:nvSpPr>
        <p:spPr>
          <a:xfrm>
            <a:off x="1097280" y="1065319"/>
            <a:ext cx="10195116" cy="4864963"/>
          </a:xfrm>
          <a:prstGeom prst="rect">
            <a:avLst/>
          </a:prstGeom>
        </p:spPr>
        <p:txBody>
          <a:bodyPr>
            <a:normAutofit fontScale="250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15000"/>
              </a:lnSpc>
              <a:spcBef>
                <a:spcPts val="0"/>
              </a:spcBef>
              <a:spcAft>
                <a:spcPts val="0"/>
              </a:spcAft>
              <a:buNone/>
            </a:pPr>
            <a:endParaRPr lang="en-US" sz="2400" dirty="0"/>
          </a:p>
          <a:p>
            <a:pPr marL="0" indent="0" algn="just">
              <a:lnSpc>
                <a:spcPct val="115000"/>
              </a:lnSpc>
              <a:spcBef>
                <a:spcPts val="0"/>
              </a:spcBef>
              <a:spcAft>
                <a:spcPts val="0"/>
              </a:spcAft>
              <a:buNone/>
            </a:pPr>
            <a:r>
              <a:rPr lang="en-US" sz="3600" b="1" dirty="0"/>
              <a:t>Website:</a:t>
            </a:r>
          </a:p>
          <a:p>
            <a:pPr marL="0" indent="0" algn="just">
              <a:lnSpc>
                <a:spcPct val="115000"/>
              </a:lnSpc>
              <a:spcBef>
                <a:spcPts val="0"/>
              </a:spcBef>
              <a:spcAft>
                <a:spcPts val="0"/>
              </a:spcAft>
              <a:buNone/>
            </a:pPr>
            <a:endParaRPr lang="en-US" sz="3600" b="1" dirty="0"/>
          </a:p>
          <a:p>
            <a:pPr algn="just">
              <a:lnSpc>
                <a:spcPct val="115000"/>
              </a:lnSpc>
              <a:spcBef>
                <a:spcPts val="0"/>
              </a:spcBef>
              <a:spcAft>
                <a:spcPts val="0"/>
              </a:spcAft>
              <a:buFont typeface="Wingdings" panose="05000000000000000000" pitchFamily="2" charset="2"/>
              <a:buChar char="Ø"/>
            </a:pPr>
            <a:r>
              <a:rPr lang="en-US" sz="3600" b="1" dirty="0"/>
              <a:t>     </a:t>
            </a:r>
            <a:r>
              <a:rPr lang="en-US" sz="3600" dirty="0">
                <a:hlinkClick r:id="rId2"/>
              </a:rPr>
              <a:t>https://websiteyelpinsights.s3.us-west-1.amazonaws.com/YelpInsightsWebsite/Home.html</a:t>
            </a:r>
            <a:endParaRPr lang="en-US" sz="3600" dirty="0"/>
          </a:p>
          <a:p>
            <a:pPr marL="0" indent="0" algn="just">
              <a:lnSpc>
                <a:spcPct val="115000"/>
              </a:lnSpc>
              <a:spcBef>
                <a:spcPts val="0"/>
              </a:spcBef>
              <a:spcAft>
                <a:spcPts val="0"/>
              </a:spcAft>
              <a:buNone/>
            </a:pPr>
            <a:endParaRPr lang="en-US" sz="3600" b="1" dirty="0"/>
          </a:p>
          <a:p>
            <a:pPr marL="0" indent="0" algn="just">
              <a:lnSpc>
                <a:spcPct val="115000"/>
              </a:lnSpc>
              <a:spcBef>
                <a:spcPts val="0"/>
              </a:spcBef>
              <a:spcAft>
                <a:spcPts val="0"/>
              </a:spcAft>
              <a:buNone/>
            </a:pPr>
            <a:r>
              <a:rPr lang="en-US" sz="3600" b="1" dirty="0"/>
              <a:t>Source:</a:t>
            </a:r>
          </a:p>
          <a:p>
            <a:pPr marL="342900" indent="-342900" algn="just">
              <a:lnSpc>
                <a:spcPct val="115000"/>
              </a:lnSpc>
              <a:spcBef>
                <a:spcPts val="0"/>
              </a:spcBef>
              <a:spcAft>
                <a:spcPts val="0"/>
              </a:spcAft>
              <a:buFont typeface="Wingdings" panose="05000000000000000000" pitchFamily="2" charset="2"/>
              <a:buChar char=""/>
            </a:pPr>
            <a:r>
              <a:rPr lang="en-US" sz="3600" dirty="0">
                <a:hlinkClick r:id="rId3"/>
              </a:rPr>
              <a:t>https://data.census.gov/cedsci/table?q=Income%20%28Households,%20Families,%20Individuals%29&amp;g=0400000US01%240500000,02%240500000,04%240500000&amp;tid=ACSST1Y2019.S1901&amp;hidePreview=true</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4"/>
              </a:rPr>
              <a:t>https://www.yelp.com/dataset</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5"/>
              </a:rPr>
              <a:t>https://www.unitedstateszipcodes.org/</a:t>
            </a:r>
            <a:endParaRPr lang="en-US" sz="3600" dirty="0"/>
          </a:p>
          <a:p>
            <a:pPr marL="0" indent="0" algn="just">
              <a:lnSpc>
                <a:spcPct val="115000"/>
              </a:lnSpc>
              <a:spcBef>
                <a:spcPts val="0"/>
              </a:spcBef>
              <a:spcAft>
                <a:spcPts val="0"/>
              </a:spcAft>
              <a:buNone/>
            </a:pPr>
            <a:endParaRPr lang="en-US" sz="3600" dirty="0"/>
          </a:p>
          <a:p>
            <a:pPr marL="0" indent="0" algn="just">
              <a:lnSpc>
                <a:spcPct val="115000"/>
              </a:lnSpc>
              <a:spcBef>
                <a:spcPts val="0"/>
              </a:spcBef>
              <a:spcAft>
                <a:spcPts val="0"/>
              </a:spcAft>
              <a:buNone/>
            </a:pPr>
            <a:r>
              <a:rPr lang="en-US" sz="3600" b="1" dirty="0"/>
              <a:t>GitHub:</a:t>
            </a:r>
          </a:p>
          <a:p>
            <a:pPr marL="0" indent="0" algn="just">
              <a:lnSpc>
                <a:spcPct val="115000"/>
              </a:lnSpc>
              <a:spcBef>
                <a:spcPts val="0"/>
              </a:spcBef>
              <a:spcAft>
                <a:spcPts val="0"/>
              </a:spcAft>
              <a:buNone/>
            </a:pPr>
            <a:endParaRPr lang="en-US" sz="3600" b="1"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6"/>
              </a:rPr>
              <a:t>https://github.com/vanikancherlapalli/Abraca-Data-228</a:t>
            </a:r>
            <a:endParaRPr lang="en-US" sz="3600" dirty="0"/>
          </a:p>
          <a:p>
            <a:pPr marL="0" indent="0" algn="just">
              <a:lnSpc>
                <a:spcPct val="115000"/>
              </a:lnSpc>
              <a:spcBef>
                <a:spcPts val="0"/>
              </a:spcBef>
              <a:spcAft>
                <a:spcPts val="0"/>
              </a:spcAft>
              <a:buNone/>
            </a:pPr>
            <a:endParaRPr lang="en-US" sz="3600" dirty="0"/>
          </a:p>
          <a:p>
            <a:pPr marL="0" indent="0" algn="just">
              <a:lnSpc>
                <a:spcPct val="115000"/>
              </a:lnSpc>
              <a:spcBef>
                <a:spcPts val="0"/>
              </a:spcBef>
              <a:spcAft>
                <a:spcPts val="0"/>
              </a:spcAft>
              <a:buNone/>
            </a:pPr>
            <a:r>
              <a:rPr lang="en-US" sz="3600" b="1" dirty="0"/>
              <a:t>Architecture Diagram:</a:t>
            </a:r>
          </a:p>
          <a:p>
            <a:pPr marL="0" indent="0" algn="just">
              <a:lnSpc>
                <a:spcPct val="115000"/>
              </a:lnSpc>
              <a:spcBef>
                <a:spcPts val="0"/>
              </a:spcBef>
              <a:spcAft>
                <a:spcPts val="0"/>
              </a:spcAft>
              <a:buNone/>
            </a:pPr>
            <a:endParaRPr lang="en-US" sz="3600" b="1" dirty="0"/>
          </a:p>
          <a:p>
            <a:pPr algn="just">
              <a:lnSpc>
                <a:spcPct val="115000"/>
              </a:lnSpc>
              <a:spcBef>
                <a:spcPts val="0"/>
              </a:spcBef>
              <a:spcAft>
                <a:spcPts val="0"/>
              </a:spcAft>
              <a:buFont typeface="Wingdings" panose="05000000000000000000" pitchFamily="2" charset="2"/>
              <a:buChar char="Ø"/>
            </a:pPr>
            <a:r>
              <a:rPr lang="en-US" sz="3600" dirty="0"/>
              <a:t>     </a:t>
            </a:r>
            <a:r>
              <a:rPr lang="en-US" sz="3600" dirty="0">
                <a:hlinkClick r:id="rId7"/>
              </a:rPr>
              <a:t>https://app.diagrams.net/</a:t>
            </a:r>
            <a:endParaRPr lang="en-US" sz="3600" dirty="0"/>
          </a:p>
          <a:p>
            <a:pPr algn="just">
              <a:lnSpc>
                <a:spcPct val="115000"/>
              </a:lnSpc>
              <a:spcBef>
                <a:spcPts val="0"/>
              </a:spcBef>
              <a:spcAft>
                <a:spcPts val="0"/>
              </a:spcAft>
              <a:buFont typeface="Wingdings" panose="05000000000000000000" pitchFamily="2" charset="2"/>
              <a:buChar char="Ø"/>
            </a:pPr>
            <a:endParaRPr lang="en-US" sz="3600" dirty="0"/>
          </a:p>
          <a:p>
            <a:pPr marL="0" indent="0" algn="just">
              <a:lnSpc>
                <a:spcPct val="115000"/>
              </a:lnSpc>
              <a:spcBef>
                <a:spcPts val="0"/>
              </a:spcBef>
              <a:spcAft>
                <a:spcPts val="0"/>
              </a:spcAft>
              <a:buNone/>
            </a:pPr>
            <a:r>
              <a:rPr lang="en-US" sz="3600" b="1" dirty="0"/>
              <a:t>Tableau Dashboard:</a:t>
            </a:r>
          </a:p>
          <a:p>
            <a:pPr marL="0" indent="0" algn="just">
              <a:lnSpc>
                <a:spcPct val="115000"/>
              </a:lnSpc>
              <a:spcBef>
                <a:spcPts val="0"/>
              </a:spcBef>
              <a:spcAft>
                <a:spcPts val="0"/>
              </a:spcAft>
              <a:buNone/>
            </a:pP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8"/>
              </a:rPr>
              <a:t>https://public.tableau.com/app/profile/manisha.paliwal/viz/YelpInsightsByAbracaData/YelpInsights?publish=yes</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9"/>
              </a:rPr>
              <a:t>https://public.tableau.com/app/profile/vani.k4703/viz/YelpInsightsByAbracaData_Vani-1/YelpInsights?publish=yes</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10"/>
              </a:rPr>
              <a:t>https://public.tableau.com/app/profile/chidroop.sagar1502/viz/YelpInsightsbyAbracaData/AbracaDataVisualisationCs?publish=yes</a:t>
            </a:r>
            <a:endParaRPr lang="en-US" sz="3600" dirty="0"/>
          </a:p>
          <a:p>
            <a:pPr marL="0" indent="0" algn="just">
              <a:lnSpc>
                <a:spcPct val="115000"/>
              </a:lnSpc>
              <a:spcBef>
                <a:spcPts val="0"/>
              </a:spcBef>
              <a:spcAft>
                <a:spcPts val="0"/>
              </a:spcAft>
              <a:buNone/>
            </a:pPr>
            <a:r>
              <a:rPr lang="en-US" sz="3600" b="1" dirty="0"/>
              <a:t>Images:</a:t>
            </a:r>
          </a:p>
          <a:p>
            <a:pPr marL="0" indent="0" algn="just">
              <a:lnSpc>
                <a:spcPct val="115000"/>
              </a:lnSpc>
              <a:spcBef>
                <a:spcPts val="0"/>
              </a:spcBef>
              <a:spcAft>
                <a:spcPts val="0"/>
              </a:spcAft>
              <a:buNone/>
            </a:pPr>
            <a:endParaRPr lang="en-US" sz="3600" b="1"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11"/>
              </a:rPr>
              <a:t>https://www.census.gov/</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4"/>
              </a:rPr>
              <a:t>https://www.yelp.com/dataset</a:t>
            </a:r>
            <a:r>
              <a:rPr lang="en-US" sz="3600" dirty="0"/>
              <a:t> </a:t>
            </a:r>
          </a:p>
          <a:p>
            <a:pPr marL="342900" indent="-342900" algn="just">
              <a:lnSpc>
                <a:spcPct val="115000"/>
              </a:lnSpc>
              <a:spcBef>
                <a:spcPts val="0"/>
              </a:spcBef>
              <a:spcAft>
                <a:spcPts val="0"/>
              </a:spcAft>
              <a:buFont typeface="Wingdings" panose="05000000000000000000" pitchFamily="2" charset="2"/>
              <a:buChar char=""/>
            </a:pPr>
            <a:r>
              <a:rPr lang="en-US" sz="3600" dirty="0">
                <a:hlinkClick r:id="rId12"/>
              </a:rPr>
              <a:t>https://www.dictionary.com/e/zip-code/</a:t>
            </a:r>
            <a:endParaRPr lang="en-US" sz="3600" dirty="0"/>
          </a:p>
          <a:p>
            <a:pPr marL="342900" indent="-342900" algn="just">
              <a:lnSpc>
                <a:spcPct val="115000"/>
              </a:lnSpc>
              <a:spcBef>
                <a:spcPts val="0"/>
              </a:spcBef>
              <a:spcAft>
                <a:spcPts val="0"/>
              </a:spcAft>
              <a:buFont typeface="Wingdings" panose="05000000000000000000" pitchFamily="2" charset="2"/>
              <a:buChar char=""/>
            </a:pPr>
            <a:r>
              <a:rPr lang="en-US" sz="3600" dirty="0">
                <a:hlinkClick r:id="rId13"/>
              </a:rPr>
              <a:t>https://www.clipartmax.com/middle/m2H7K9G6Z5K9i8Z5_future-scope-clipart-man-with-binoculars-png/</a:t>
            </a:r>
            <a:endParaRPr lang="en-US" sz="3600" dirty="0"/>
          </a:p>
          <a:p>
            <a:pPr marL="0" indent="0" algn="just">
              <a:lnSpc>
                <a:spcPct val="115000"/>
              </a:lnSpc>
              <a:spcBef>
                <a:spcPts val="0"/>
              </a:spcBef>
              <a:spcAft>
                <a:spcPts val="0"/>
              </a:spcAft>
              <a:buNone/>
            </a:pPr>
            <a:endParaRPr lang="en-US" sz="3600" dirty="0"/>
          </a:p>
          <a:p>
            <a:pPr marL="0" indent="0" algn="just">
              <a:lnSpc>
                <a:spcPct val="115000"/>
              </a:lnSpc>
              <a:spcBef>
                <a:spcPts val="0"/>
              </a:spcBef>
              <a:spcAft>
                <a:spcPts val="0"/>
              </a:spcAft>
              <a:buNone/>
            </a:pPr>
            <a:r>
              <a:rPr lang="en-US" sz="3600" b="1" dirty="0"/>
              <a:t>Website Development Reference:</a:t>
            </a:r>
          </a:p>
          <a:p>
            <a:pPr marL="342900" indent="-342900" algn="just">
              <a:lnSpc>
                <a:spcPct val="115000"/>
              </a:lnSpc>
              <a:spcBef>
                <a:spcPts val="0"/>
              </a:spcBef>
              <a:spcAft>
                <a:spcPts val="0"/>
              </a:spcAft>
              <a:buFont typeface="Wingdings" panose="05000000000000000000" pitchFamily="2" charset="2"/>
              <a:buChar char=""/>
            </a:pPr>
            <a:r>
              <a:rPr lang="fr-FR" sz="3600" dirty="0">
                <a:solidFill>
                  <a:srgbClr val="00B0F0"/>
                </a:solidFill>
                <a:hlinkClick r:id="rId14">
                  <a:extLst>
                    <a:ext uri="{A12FA001-AC4F-418D-AE19-62706E023703}">
                      <ahyp:hlinkClr xmlns:ahyp="http://schemas.microsoft.com/office/drawing/2018/hyperlinkcolor" val="tx"/>
                    </a:ext>
                  </a:extLst>
                </a:hlinkClick>
              </a:rPr>
              <a:t>Main Image </a:t>
            </a:r>
            <a:endParaRPr lang="fr-FR" sz="3600" dirty="0">
              <a:solidFill>
                <a:srgbClr val="00B0F0"/>
              </a:solidFill>
            </a:endParaRPr>
          </a:p>
          <a:p>
            <a:pPr marL="342900" indent="-342900" algn="just">
              <a:lnSpc>
                <a:spcPct val="115000"/>
              </a:lnSpc>
              <a:spcBef>
                <a:spcPts val="0"/>
              </a:spcBef>
              <a:spcAft>
                <a:spcPts val="0"/>
              </a:spcAft>
              <a:buFont typeface="Wingdings" panose="05000000000000000000" pitchFamily="2" charset="2"/>
              <a:buChar char=""/>
            </a:pPr>
            <a:r>
              <a:rPr lang="fr-FR" sz="3600" dirty="0">
                <a:solidFill>
                  <a:srgbClr val="00B0F0"/>
                </a:solidFill>
                <a:hlinkClick r:id="rId15">
                  <a:extLst>
                    <a:ext uri="{A12FA001-AC4F-418D-AE19-62706E023703}">
                      <ahyp:hlinkClr xmlns:ahyp="http://schemas.microsoft.com/office/drawing/2018/hyperlinkcolor" val="tx"/>
                    </a:ext>
                  </a:extLst>
                </a:hlinkClick>
              </a:rPr>
              <a:t>Yelp Image</a:t>
            </a:r>
            <a:endParaRPr lang="fr-FR" sz="3600" dirty="0">
              <a:solidFill>
                <a:srgbClr val="00B0F0"/>
              </a:solidFill>
            </a:endParaRPr>
          </a:p>
          <a:p>
            <a:pPr marL="342900" indent="-342900" algn="just">
              <a:lnSpc>
                <a:spcPct val="115000"/>
              </a:lnSpc>
              <a:spcBef>
                <a:spcPts val="0"/>
              </a:spcBef>
              <a:spcAft>
                <a:spcPts val="0"/>
              </a:spcAft>
              <a:buFont typeface="Wingdings" panose="05000000000000000000" pitchFamily="2" charset="2"/>
              <a:buChar char=""/>
            </a:pPr>
            <a:r>
              <a:rPr lang="fr-FR" sz="3600" dirty="0">
                <a:solidFill>
                  <a:srgbClr val="00B0F0"/>
                </a:solidFill>
                <a:hlinkClick r:id="rId16">
                  <a:extLst>
                    <a:ext uri="{A12FA001-AC4F-418D-AE19-62706E023703}">
                      <ahyp:hlinkClr xmlns:ahyp="http://schemas.microsoft.com/office/drawing/2018/hyperlinkcolor" val="tx"/>
                    </a:ext>
                  </a:extLst>
                </a:hlinkClick>
              </a:rPr>
              <a:t>US Census Image </a:t>
            </a:r>
            <a:endParaRPr lang="fr-FR" sz="3600" dirty="0">
              <a:solidFill>
                <a:srgbClr val="00B0F0"/>
              </a:solidFill>
            </a:endParaRPr>
          </a:p>
          <a:p>
            <a:pPr marL="342900" indent="-342900" algn="just">
              <a:lnSpc>
                <a:spcPct val="115000"/>
              </a:lnSpc>
              <a:spcBef>
                <a:spcPts val="0"/>
              </a:spcBef>
              <a:spcAft>
                <a:spcPts val="0"/>
              </a:spcAft>
              <a:buFont typeface="Wingdings" panose="05000000000000000000" pitchFamily="2" charset="2"/>
              <a:buChar char=""/>
            </a:pPr>
            <a:r>
              <a:rPr lang="fr-FR" sz="3600" dirty="0">
                <a:solidFill>
                  <a:srgbClr val="00B0F0"/>
                </a:solidFill>
                <a:hlinkClick r:id="rId17">
                  <a:extLst>
                    <a:ext uri="{A12FA001-AC4F-418D-AE19-62706E023703}">
                      <ahyp:hlinkClr xmlns:ahyp="http://schemas.microsoft.com/office/drawing/2018/hyperlinkcolor" val="tx"/>
                    </a:ext>
                  </a:extLst>
                </a:hlinkClick>
              </a:rPr>
              <a:t>Zip Code Image</a:t>
            </a:r>
            <a:endParaRPr lang="fr-FR" sz="3600" dirty="0">
              <a:solidFill>
                <a:srgbClr val="00B0F0"/>
              </a:solidFill>
            </a:endParaRPr>
          </a:p>
          <a:p>
            <a:pPr marL="0" indent="0" algn="just">
              <a:lnSpc>
                <a:spcPct val="115000"/>
              </a:lnSpc>
              <a:spcBef>
                <a:spcPts val="0"/>
              </a:spcBef>
              <a:spcAft>
                <a:spcPts val="0"/>
              </a:spcAft>
              <a:buNone/>
            </a:pPr>
            <a:endParaRPr lang="en-US" sz="4400" dirty="0"/>
          </a:p>
          <a:p>
            <a:pPr marL="0" indent="0" algn="just">
              <a:lnSpc>
                <a:spcPct val="115000"/>
              </a:lnSpc>
              <a:spcBef>
                <a:spcPts val="0"/>
              </a:spcBef>
              <a:spcAft>
                <a:spcPts val="0"/>
              </a:spcAft>
              <a:buNone/>
            </a:pPr>
            <a:endParaRPr lang="en-US" sz="4400" b="1" dirty="0"/>
          </a:p>
          <a:p>
            <a:pPr marL="0" indent="0" algn="just">
              <a:lnSpc>
                <a:spcPct val="115000"/>
              </a:lnSpc>
              <a:spcBef>
                <a:spcPts val="0"/>
              </a:spcBef>
              <a:spcAft>
                <a:spcPts val="0"/>
              </a:spcAft>
              <a:buNone/>
            </a:pPr>
            <a:endParaRPr lang="en-US" sz="2400" dirty="0"/>
          </a:p>
          <a:p>
            <a:pPr marL="0" indent="0" algn="just">
              <a:lnSpc>
                <a:spcPct val="115000"/>
              </a:lnSpc>
              <a:spcBef>
                <a:spcPts val="0"/>
              </a:spcBef>
              <a:spcAft>
                <a:spcPts val="0"/>
              </a:spcAft>
              <a:buNone/>
            </a:pPr>
            <a:endParaRPr lang="en-US" sz="2400" dirty="0"/>
          </a:p>
          <a:p>
            <a:pPr marL="342900" indent="-342900" algn="just">
              <a:lnSpc>
                <a:spcPct val="115000"/>
              </a:lnSpc>
              <a:spcBef>
                <a:spcPts val="0"/>
              </a:spcBef>
              <a:spcAft>
                <a:spcPts val="0"/>
              </a:spcAft>
              <a:buFont typeface="Wingdings" panose="05000000000000000000" pitchFamily="2" charset="2"/>
              <a:buChar char=""/>
            </a:pPr>
            <a:endParaRPr lang="en-US" sz="2400" dirty="0"/>
          </a:p>
          <a:p>
            <a:pPr marL="342900" indent="-342900" algn="just">
              <a:lnSpc>
                <a:spcPct val="115000"/>
              </a:lnSpc>
              <a:spcBef>
                <a:spcPts val="0"/>
              </a:spcBef>
              <a:spcAft>
                <a:spcPts val="0"/>
              </a:spcAft>
              <a:buFont typeface="Wingdings" panose="05000000000000000000" pitchFamily="2" charset="2"/>
              <a:buChar char=""/>
            </a:pPr>
            <a:endParaRPr lang="en-US" sz="2400" dirty="0"/>
          </a:p>
          <a:p>
            <a:pPr marL="342900" indent="-342900" algn="just">
              <a:lnSpc>
                <a:spcPct val="115000"/>
              </a:lnSpc>
              <a:spcBef>
                <a:spcPts val="0"/>
              </a:spcBef>
              <a:spcAft>
                <a:spcPts val="0"/>
              </a:spcAft>
              <a:buFont typeface="Wingdings" panose="05000000000000000000" pitchFamily="2" charset="2"/>
              <a:buChar char=""/>
            </a:pPr>
            <a:endParaRPr lang="en-US" sz="2400" dirty="0"/>
          </a:p>
          <a:p>
            <a:pPr marL="342900" indent="-342900" algn="just">
              <a:lnSpc>
                <a:spcPct val="115000"/>
              </a:lnSpc>
              <a:spcBef>
                <a:spcPts val="0"/>
              </a:spcBef>
              <a:spcAft>
                <a:spcPts val="0"/>
              </a:spcAft>
              <a:buFont typeface="Wingdings" panose="05000000000000000000" pitchFamily="2" charset="2"/>
              <a:buChar char=""/>
            </a:pP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gn="just">
              <a:lnSpc>
                <a:spcPct val="115000"/>
              </a:lnSpc>
              <a:spcBef>
                <a:spcPts val="0"/>
              </a:spcBef>
              <a:spcAft>
                <a:spcPts val="0"/>
              </a:spcAft>
              <a:buFont typeface="Calibri" panose="020F0502020204030204" pitchFamily="34" charset="0"/>
              <a:buNone/>
            </a:pPr>
            <a:endParaRPr lang="en-US" sz="25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sz="1400" dirty="0"/>
          </a:p>
        </p:txBody>
      </p:sp>
      <p:sp>
        <p:nvSpPr>
          <p:cNvPr id="5" name="Title 1">
            <a:extLst>
              <a:ext uri="{FF2B5EF4-FFF2-40B4-BE49-F238E27FC236}">
                <a16:creationId xmlns:a16="http://schemas.microsoft.com/office/drawing/2014/main" id="{1FE17AAA-6760-42C2-AF05-F41D06E75DDD}"/>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Reference Links</a:t>
            </a:r>
          </a:p>
        </p:txBody>
      </p:sp>
    </p:spTree>
    <p:extLst>
      <p:ext uri="{BB962C8B-B14F-4D97-AF65-F5344CB8AC3E}">
        <p14:creationId xmlns:p14="http://schemas.microsoft.com/office/powerpoint/2010/main" val="3948336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4F59B4-4D13-453B-982C-5163F327C992}"/>
              </a:ext>
            </a:extLst>
          </p:cNvPr>
          <p:cNvPicPr>
            <a:picLocks noChangeAspect="1"/>
          </p:cNvPicPr>
          <p:nvPr/>
        </p:nvPicPr>
        <p:blipFill>
          <a:blip r:embed="rId2"/>
          <a:stretch>
            <a:fillRect/>
          </a:stretch>
        </p:blipFill>
        <p:spPr>
          <a:xfrm>
            <a:off x="2090737" y="623887"/>
            <a:ext cx="8010525" cy="5610225"/>
          </a:xfrm>
          <a:prstGeom prst="rect">
            <a:avLst/>
          </a:prstGeom>
        </p:spPr>
      </p:pic>
    </p:spTree>
    <p:extLst>
      <p:ext uri="{BB962C8B-B14F-4D97-AF65-F5344CB8AC3E}">
        <p14:creationId xmlns:p14="http://schemas.microsoft.com/office/powerpoint/2010/main" val="2908865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Data Model</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1171852"/>
            <a:ext cx="10750858" cy="4697241"/>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400" dirty="0"/>
          </a:p>
        </p:txBody>
      </p:sp>
      <p:pic>
        <p:nvPicPr>
          <p:cNvPr id="3" name="Picture 2" descr="Graphical user interface&#10;&#10;Description automatically generated">
            <a:extLst>
              <a:ext uri="{FF2B5EF4-FFF2-40B4-BE49-F238E27FC236}">
                <a16:creationId xmlns:a16="http://schemas.microsoft.com/office/drawing/2014/main" id="{8CA41DD8-99B1-4B9F-B667-B405A8A0BDF6}"/>
              </a:ext>
            </a:extLst>
          </p:cNvPr>
          <p:cNvPicPr>
            <a:picLocks noChangeAspect="1"/>
          </p:cNvPicPr>
          <p:nvPr/>
        </p:nvPicPr>
        <p:blipFill>
          <a:blip r:embed="rId2"/>
          <a:stretch>
            <a:fillRect/>
          </a:stretch>
        </p:blipFill>
        <p:spPr>
          <a:xfrm>
            <a:off x="1097280" y="1171852"/>
            <a:ext cx="10304145" cy="4697241"/>
          </a:xfrm>
          <a:prstGeom prst="rect">
            <a:avLst/>
          </a:prstGeom>
        </p:spPr>
      </p:pic>
    </p:spTree>
    <p:extLst>
      <p:ext uri="{BB962C8B-B14F-4D97-AF65-F5344CB8AC3E}">
        <p14:creationId xmlns:p14="http://schemas.microsoft.com/office/powerpoint/2010/main" val="1845668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Data Wrangling</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2025589"/>
            <a:ext cx="5225988" cy="384350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400" dirty="0"/>
          </a:p>
        </p:txBody>
      </p:sp>
      <p:sp>
        <p:nvSpPr>
          <p:cNvPr id="8" name="Content Placeholder 4">
            <a:extLst>
              <a:ext uri="{FF2B5EF4-FFF2-40B4-BE49-F238E27FC236}">
                <a16:creationId xmlns:a16="http://schemas.microsoft.com/office/drawing/2014/main" id="{53BECB66-CB37-47E5-836B-FEEED55A4E7C}"/>
              </a:ext>
            </a:extLst>
          </p:cNvPr>
          <p:cNvSpPr txBox="1">
            <a:spLocks/>
          </p:cNvSpPr>
          <p:nvPr/>
        </p:nvSpPr>
        <p:spPr>
          <a:xfrm>
            <a:off x="1022412" y="1324253"/>
            <a:ext cx="10133268" cy="442403"/>
          </a:xfrm>
          <a:prstGeom prst="rect">
            <a:avLst/>
          </a:prstGeom>
        </p:spPr>
        <p:txBody>
          <a:bodyPr>
            <a:normAutofit fontScale="92500" lnSpcReduction="20000"/>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indent="0" algn="ctr">
              <a:lnSpc>
                <a:spcPct val="107000"/>
              </a:lnSpc>
              <a:spcBef>
                <a:spcPts val="0"/>
              </a:spcBef>
              <a:spcAft>
                <a:spcPts val="800"/>
              </a:spcAft>
              <a:buNone/>
            </a:pPr>
            <a:r>
              <a:rPr lang="en-US" sz="1800" i="1" dirty="0">
                <a:latin typeface="Times New Roman" panose="02020603050405020304" pitchFamily="18" charset="0"/>
                <a:ea typeface="Calibri" panose="020F0502020204030204" pitchFamily="34" charset="0"/>
                <a:cs typeface="Times New Roman" panose="02020603050405020304" pitchFamily="18" charset="0"/>
              </a:rPr>
              <a:t>Extract Transform Load </a:t>
            </a:r>
            <a:r>
              <a:rPr lang="en-US" sz="1800" i="1" dirty="0">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AWS GLUE, Python </a:t>
            </a:r>
            <a:r>
              <a:rPr lang="en-US" sz="1800" i="1" dirty="0">
                <a:latin typeface="Times New Roman" panose="02020603050405020304" pitchFamily="18" charset="0"/>
                <a:ea typeface="Calibri" panose="020F0502020204030204" pitchFamily="34" charset="0"/>
                <a:cs typeface="Times New Roman" panose="02020603050405020304" pitchFamily="18" charset="0"/>
              </a:rPr>
              <a:t>N</a:t>
            </a:r>
            <a:r>
              <a:rPr lang="en-US" sz="1800" i="1" dirty="0">
                <a:effectLst/>
                <a:latin typeface="Times New Roman" panose="02020603050405020304" pitchFamily="18" charset="0"/>
                <a:ea typeface="Calibri" panose="020F0502020204030204" pitchFamily="34" charset="0"/>
                <a:cs typeface="Times New Roman" panose="02020603050405020304" pitchFamily="18" charset="0"/>
              </a:rPr>
              <a:t>otebook and AWS Redshift ‘COPY’ command</a:t>
            </a:r>
          </a:p>
          <a:p>
            <a:endParaRPr lang="en-US" sz="1400" dirty="0"/>
          </a:p>
        </p:txBody>
      </p:sp>
      <p:sp>
        <p:nvSpPr>
          <p:cNvPr id="10" name="Content Placeholder 4">
            <a:extLst>
              <a:ext uri="{FF2B5EF4-FFF2-40B4-BE49-F238E27FC236}">
                <a16:creationId xmlns:a16="http://schemas.microsoft.com/office/drawing/2014/main" id="{805A7D09-A730-4E2C-B516-4E4BB9CB907D}"/>
              </a:ext>
            </a:extLst>
          </p:cNvPr>
          <p:cNvSpPr txBox="1">
            <a:spLocks/>
          </p:cNvSpPr>
          <p:nvPr/>
        </p:nvSpPr>
        <p:spPr>
          <a:xfrm>
            <a:off x="870012" y="1920536"/>
            <a:ext cx="10133268" cy="394855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R="0">
              <a:lnSpc>
                <a:spcPct val="150000"/>
              </a:lnSpc>
              <a:spcBef>
                <a:spcPts val="0"/>
              </a:spcBef>
              <a:spcAft>
                <a:spcPts val="800"/>
              </a:spcAft>
              <a:buFont typeface="Wingdings" panose="05000000000000000000" pitchFamily="2" charset="2"/>
              <a:buChar char="Ø"/>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Yelp Business (JSON file) </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was uploaded in S3 bucket. Using Glue Job n</a:t>
            </a: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ested JSON structure was flattened into tabular columns ,</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cleansed, filtered and required fields were loaded into AWS Redshift Cluster</a:t>
            </a:r>
          </a:p>
          <a:p>
            <a:pPr marR="0">
              <a:lnSpc>
                <a:spcPct val="150000"/>
              </a:lnSpc>
              <a:spcBef>
                <a:spcPts val="0"/>
              </a:spcBef>
              <a:spcAft>
                <a:spcPts val="800"/>
              </a:spcAft>
              <a:buFont typeface="Wingdings" panose="05000000000000000000" pitchFamily="2" charset="2"/>
              <a:buChar char="Ø"/>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Yelp Review (JSON file)</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was uploaded in S3 bucket. Using COPY command filters and JSON schema file data was flattened into columnar data and loaded into AWS Redshift cluster</a:t>
            </a:r>
          </a:p>
          <a:p>
            <a:pPr marR="0">
              <a:lnSpc>
                <a:spcPct val="150000"/>
              </a:lnSpc>
              <a:spcBef>
                <a:spcPts val="0"/>
              </a:spcBef>
              <a:spcAft>
                <a:spcPts val="800"/>
              </a:spcAft>
              <a:buFont typeface="Wingdings" panose="05000000000000000000" pitchFamily="2" charset="2"/>
              <a:buChar char="Ø"/>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Yelp Business Ambience Attributes (nested string format) </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was fetched from Yelp business file and converted into JSON format using python. After conversion processed file was uploaded in S3 </a:t>
            </a:r>
            <a:r>
              <a:rPr lang="en-US" sz="14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and AWS Redshift Cluster</a:t>
            </a: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Font typeface="Wingdings" panose="05000000000000000000" pitchFamily="2" charset="2"/>
              <a:buChar char="Ø"/>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US Census Household Income (csv file)</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was uploaded in S3 bucket. Using Glue Job data was cleanse, filtered and required fields were loaded into AWS Redshift Cluster</a:t>
            </a:r>
          </a:p>
          <a:p>
            <a:pPr marR="0">
              <a:lnSpc>
                <a:spcPct val="150000"/>
              </a:lnSpc>
              <a:spcBef>
                <a:spcPts val="0"/>
              </a:spcBef>
              <a:spcAft>
                <a:spcPts val="800"/>
              </a:spcAft>
              <a:buFont typeface="Wingdings" panose="05000000000000000000" pitchFamily="2" charset="2"/>
              <a:buChar char="Ø"/>
            </a:pPr>
            <a:r>
              <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Zip Code (csv file) </a:t>
            </a:r>
            <a:r>
              <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was converted to text pipe delimited file to avoid truncation of leading zeros in ZIP Code using python and then uploaded in S3 bucket. Further copied to AWS Redshift using features of COPY command</a:t>
            </a:r>
          </a:p>
          <a:p>
            <a:pPr>
              <a:buFont typeface="Wingdings" panose="05000000000000000000" pitchFamily="2" charset="2"/>
              <a:buChar char="Ø"/>
            </a:pPr>
            <a:endParaRPr lang="en-US" sz="1400" dirty="0"/>
          </a:p>
        </p:txBody>
      </p:sp>
    </p:spTree>
    <p:extLst>
      <p:ext uri="{BB962C8B-B14F-4D97-AF65-F5344CB8AC3E}">
        <p14:creationId xmlns:p14="http://schemas.microsoft.com/office/powerpoint/2010/main" val="131227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86603"/>
            <a:ext cx="10058400" cy="77871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AWS S3 Storage</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2025589"/>
            <a:ext cx="5225988" cy="384350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400" dirty="0"/>
          </a:p>
        </p:txBody>
      </p:sp>
      <p:pic>
        <p:nvPicPr>
          <p:cNvPr id="3" name="Picture 2">
            <a:extLst>
              <a:ext uri="{FF2B5EF4-FFF2-40B4-BE49-F238E27FC236}">
                <a16:creationId xmlns:a16="http://schemas.microsoft.com/office/drawing/2014/main" id="{02C8B843-0691-42B9-A7D6-64A46555829F}"/>
              </a:ext>
            </a:extLst>
          </p:cNvPr>
          <p:cNvPicPr>
            <a:picLocks noChangeAspect="1"/>
          </p:cNvPicPr>
          <p:nvPr/>
        </p:nvPicPr>
        <p:blipFill>
          <a:blip r:embed="rId2"/>
          <a:stretch>
            <a:fillRect/>
          </a:stretch>
        </p:blipFill>
        <p:spPr>
          <a:xfrm>
            <a:off x="2274570" y="1065320"/>
            <a:ext cx="7136130" cy="3231472"/>
          </a:xfrm>
          <a:prstGeom prst="rect">
            <a:avLst/>
          </a:prstGeom>
        </p:spPr>
      </p:pic>
      <p:pic>
        <p:nvPicPr>
          <p:cNvPr id="7" name="Picture 6">
            <a:extLst>
              <a:ext uri="{FF2B5EF4-FFF2-40B4-BE49-F238E27FC236}">
                <a16:creationId xmlns:a16="http://schemas.microsoft.com/office/drawing/2014/main" id="{2A8E6E7B-2B36-4F48-8403-5AA39584D2D2}"/>
              </a:ext>
            </a:extLst>
          </p:cNvPr>
          <p:cNvPicPr>
            <a:picLocks noChangeAspect="1"/>
          </p:cNvPicPr>
          <p:nvPr/>
        </p:nvPicPr>
        <p:blipFill>
          <a:blip r:embed="rId3"/>
          <a:stretch>
            <a:fillRect/>
          </a:stretch>
        </p:blipFill>
        <p:spPr>
          <a:xfrm>
            <a:off x="2274570" y="4797467"/>
            <a:ext cx="7136130" cy="570951"/>
          </a:xfrm>
          <a:prstGeom prst="rect">
            <a:avLst/>
          </a:prstGeom>
        </p:spPr>
      </p:pic>
    </p:spTree>
    <p:extLst>
      <p:ext uri="{BB962C8B-B14F-4D97-AF65-F5344CB8AC3E}">
        <p14:creationId xmlns:p14="http://schemas.microsoft.com/office/powerpoint/2010/main" val="603152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13064"/>
            <a:ext cx="10058400" cy="523784"/>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AWS Glue Jobs</a:t>
            </a:r>
          </a:p>
        </p:txBody>
      </p:sp>
      <p:sp>
        <p:nvSpPr>
          <p:cNvPr id="6" name="Content Placeholder 4">
            <a:extLst>
              <a:ext uri="{FF2B5EF4-FFF2-40B4-BE49-F238E27FC236}">
                <a16:creationId xmlns:a16="http://schemas.microsoft.com/office/drawing/2014/main" id="{87ECEF98-67C2-4426-B1D7-8DF65042F612}"/>
              </a:ext>
            </a:extLst>
          </p:cNvPr>
          <p:cNvSpPr txBox="1">
            <a:spLocks/>
          </p:cNvSpPr>
          <p:nvPr/>
        </p:nvSpPr>
        <p:spPr>
          <a:xfrm>
            <a:off x="870012" y="2025589"/>
            <a:ext cx="5225988" cy="3843504"/>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endParaRPr lang="en-US" sz="1400" dirty="0"/>
          </a:p>
        </p:txBody>
      </p:sp>
      <p:sp>
        <p:nvSpPr>
          <p:cNvPr id="10" name="Content Placeholder 4">
            <a:extLst>
              <a:ext uri="{FF2B5EF4-FFF2-40B4-BE49-F238E27FC236}">
                <a16:creationId xmlns:a16="http://schemas.microsoft.com/office/drawing/2014/main" id="{805A7D09-A730-4E2C-B516-4E4BB9CB907D}"/>
              </a:ext>
            </a:extLst>
          </p:cNvPr>
          <p:cNvSpPr txBox="1">
            <a:spLocks/>
          </p:cNvSpPr>
          <p:nvPr/>
        </p:nvSpPr>
        <p:spPr>
          <a:xfrm>
            <a:off x="870012" y="736848"/>
            <a:ext cx="5095782" cy="46703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indent="0" algn="ctr">
              <a:lnSpc>
                <a:spcPct val="150000"/>
              </a:lnSpc>
              <a:spcBef>
                <a:spcPts val="0"/>
              </a:spcBef>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Yelp Business (JSON file)</a:t>
            </a:r>
            <a:endParaRPr lang="en-US" sz="1400" dirty="0"/>
          </a:p>
        </p:txBody>
      </p:sp>
      <p:sp>
        <p:nvSpPr>
          <p:cNvPr id="7" name="Content Placeholder 4">
            <a:extLst>
              <a:ext uri="{FF2B5EF4-FFF2-40B4-BE49-F238E27FC236}">
                <a16:creationId xmlns:a16="http://schemas.microsoft.com/office/drawing/2014/main" id="{2C72FDB7-0740-49AE-9445-24751662FBF9}"/>
              </a:ext>
            </a:extLst>
          </p:cNvPr>
          <p:cNvSpPr txBox="1">
            <a:spLocks/>
          </p:cNvSpPr>
          <p:nvPr/>
        </p:nvSpPr>
        <p:spPr>
          <a:xfrm>
            <a:off x="6126480" y="736849"/>
            <a:ext cx="5095782" cy="390615"/>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indent="0" algn="ctr">
              <a:lnSpc>
                <a:spcPct val="150000"/>
              </a:lnSpc>
              <a:spcBef>
                <a:spcPts val="0"/>
              </a:spcBef>
              <a:spcAft>
                <a:spcPts val="800"/>
              </a:spcAft>
              <a:buNone/>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US Census Household Income (csv file)</a:t>
            </a:r>
            <a:endParaRPr lang="en-US" sz="1400" dirty="0"/>
          </a:p>
        </p:txBody>
      </p:sp>
      <p:pic>
        <p:nvPicPr>
          <p:cNvPr id="11" name="Picture 10" descr="Graphical user interface, application&#10;&#10;Description automatically generated with medium confidence">
            <a:extLst>
              <a:ext uri="{FF2B5EF4-FFF2-40B4-BE49-F238E27FC236}">
                <a16:creationId xmlns:a16="http://schemas.microsoft.com/office/drawing/2014/main" id="{9F616ACA-03DD-40EC-B0B0-3AF52733BBB0}"/>
              </a:ext>
            </a:extLst>
          </p:cNvPr>
          <p:cNvPicPr>
            <a:picLocks noChangeAspect="1"/>
          </p:cNvPicPr>
          <p:nvPr/>
        </p:nvPicPr>
        <p:blipFill>
          <a:blip r:embed="rId2"/>
          <a:stretch>
            <a:fillRect/>
          </a:stretch>
        </p:blipFill>
        <p:spPr>
          <a:xfrm>
            <a:off x="7180110" y="1203881"/>
            <a:ext cx="3419827" cy="4593237"/>
          </a:xfrm>
          <a:prstGeom prst="rect">
            <a:avLst/>
          </a:prstGeom>
        </p:spPr>
      </p:pic>
      <p:pic>
        <p:nvPicPr>
          <p:cNvPr id="12" name="Picture 11">
            <a:extLst>
              <a:ext uri="{FF2B5EF4-FFF2-40B4-BE49-F238E27FC236}">
                <a16:creationId xmlns:a16="http://schemas.microsoft.com/office/drawing/2014/main" id="{E78CD457-5985-4678-9809-DFD53C9394B9}"/>
              </a:ext>
            </a:extLst>
          </p:cNvPr>
          <p:cNvPicPr>
            <a:picLocks noChangeAspect="1"/>
          </p:cNvPicPr>
          <p:nvPr/>
        </p:nvPicPr>
        <p:blipFill>
          <a:blip r:embed="rId3"/>
          <a:stretch>
            <a:fillRect/>
          </a:stretch>
        </p:blipFill>
        <p:spPr>
          <a:xfrm>
            <a:off x="1935332" y="1203881"/>
            <a:ext cx="3764315" cy="4613954"/>
          </a:xfrm>
          <a:prstGeom prst="rect">
            <a:avLst/>
          </a:prstGeom>
        </p:spPr>
      </p:pic>
    </p:spTree>
    <p:extLst>
      <p:ext uri="{BB962C8B-B14F-4D97-AF65-F5344CB8AC3E}">
        <p14:creationId xmlns:p14="http://schemas.microsoft.com/office/powerpoint/2010/main" val="4006627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2A64E6A-8A58-489E-9383-0E56DFA13B56}"/>
              </a:ext>
            </a:extLst>
          </p:cNvPr>
          <p:cNvSpPr txBox="1">
            <a:spLocks/>
          </p:cNvSpPr>
          <p:nvPr/>
        </p:nvSpPr>
        <p:spPr>
          <a:xfrm>
            <a:off x="1097280" y="213064"/>
            <a:ext cx="10058400" cy="523784"/>
          </a:xfrm>
          <a:prstGeom prst="rect">
            <a:avLst/>
          </a:prstGeom>
        </p:spPr>
        <p:txBody>
          <a:bodyPr vert="horz" lIns="91440" tIns="45720" rIns="91440" bIns="45720" rtlCol="0">
            <a:normAutofit lnSpcReduction="10000"/>
          </a:bodyPr>
          <a:lst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a:lstStyle>
          <a:p>
            <a:pPr algn="ctr"/>
            <a:r>
              <a:rPr lang="en-US" sz="3200" dirty="0"/>
              <a:t>Other</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3200" dirty="0"/>
              <a:t>ETL Methods</a:t>
            </a:r>
          </a:p>
          <a:p>
            <a:pPr algn="ctr"/>
            <a:endParaRPr lang="en-US" sz="3200" dirty="0"/>
          </a:p>
        </p:txBody>
      </p:sp>
      <p:sp>
        <p:nvSpPr>
          <p:cNvPr id="7" name="Content Placeholder 4">
            <a:extLst>
              <a:ext uri="{FF2B5EF4-FFF2-40B4-BE49-F238E27FC236}">
                <a16:creationId xmlns:a16="http://schemas.microsoft.com/office/drawing/2014/main" id="{2C72FDB7-0740-49AE-9445-24751662FBF9}"/>
              </a:ext>
            </a:extLst>
          </p:cNvPr>
          <p:cNvSpPr txBox="1">
            <a:spLocks/>
          </p:cNvSpPr>
          <p:nvPr/>
        </p:nvSpPr>
        <p:spPr>
          <a:xfrm>
            <a:off x="653398" y="988908"/>
            <a:ext cx="10417056" cy="378253"/>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marR="0" algn="ctr">
              <a:lnSpc>
                <a:spcPct val="107000"/>
              </a:lnSpc>
              <a:spcBef>
                <a:spcPts val="0"/>
              </a:spcBef>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Yelp Review (JSON format)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3C7CD2C5-8331-4720-9EEA-86D1AF1D002E}"/>
              </a:ext>
            </a:extLst>
          </p:cNvPr>
          <p:cNvPicPr>
            <a:picLocks noChangeAspect="1"/>
          </p:cNvPicPr>
          <p:nvPr/>
        </p:nvPicPr>
        <p:blipFill>
          <a:blip r:embed="rId2"/>
          <a:stretch>
            <a:fillRect/>
          </a:stretch>
        </p:blipFill>
        <p:spPr>
          <a:xfrm>
            <a:off x="1265956" y="1756368"/>
            <a:ext cx="9889724" cy="3410436"/>
          </a:xfrm>
          <a:prstGeom prst="rect">
            <a:avLst/>
          </a:prstGeom>
        </p:spPr>
      </p:pic>
    </p:spTree>
    <p:extLst>
      <p:ext uri="{BB962C8B-B14F-4D97-AF65-F5344CB8AC3E}">
        <p14:creationId xmlns:p14="http://schemas.microsoft.com/office/powerpoint/2010/main" val="3450706151"/>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E1813E8C386AC4296774AE70FE7AE9D" ma:contentTypeVersion="7" ma:contentTypeDescription="Create a new document." ma:contentTypeScope="" ma:versionID="8e40b891d26ac032369d96817ab447f5">
  <xsd:schema xmlns:xsd="http://www.w3.org/2001/XMLSchema" xmlns:xs="http://www.w3.org/2001/XMLSchema" xmlns:p="http://schemas.microsoft.com/office/2006/metadata/properties" xmlns:ns3="a747451c-121d-4b7d-a956-fc08786828eb" xmlns:ns4="86ef0b2d-d0a1-4b1d-97f7-ef8183b0cea6" targetNamespace="http://schemas.microsoft.com/office/2006/metadata/properties" ma:root="true" ma:fieldsID="edcc2150d9fe7bfc898616296e1244c3" ns3:_="" ns4:_="">
    <xsd:import namespace="a747451c-121d-4b7d-a956-fc08786828eb"/>
    <xsd:import namespace="86ef0b2d-d0a1-4b1d-97f7-ef8183b0cea6"/>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47451c-121d-4b7d-a956-fc08786828e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6ef0b2d-d0a1-4b1d-97f7-ef8183b0cea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a747451c-121d-4b7d-a956-fc08786828eb"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B544FCB-2060-4023-BF8C-4EFB8A4CF7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47451c-121d-4b7d-a956-fc08786828eb"/>
    <ds:schemaRef ds:uri="86ef0b2d-d0a1-4b1d-97f7-ef8183b0cea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6ef0b2d-d0a1-4b1d-97f7-ef8183b0cea6"/>
    <ds:schemaRef ds:uri="a747451c-121d-4b7d-a956-fc08786828eb"/>
    <ds:schemaRef ds:uri="http://www.w3.org/XML/1998/namespace"/>
    <ds:schemaRef ds:uri="http://purl.org/dc/dcmityp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{96C587A0-50A6-4DDA-9150-CC1EABA867E7}tf22712842_win32</Template>
  <TotalTime>1627</TotalTime>
  <Words>1245</Words>
  <Application>Microsoft Office PowerPoint</Application>
  <PresentationFormat>Widescreen</PresentationFormat>
  <Paragraphs>171</Paragraphs>
  <Slides>43</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Bookman Old Style</vt:lpstr>
      <vt:lpstr>Calibri</vt:lpstr>
      <vt:lpstr>Franklin Gothic Book</vt:lpstr>
      <vt:lpstr>Libre Franklin</vt:lpstr>
      <vt:lpstr>Times New Roman</vt:lpstr>
      <vt:lpstr>Wingdings</vt:lpstr>
      <vt:lpstr>1_RetrospectVTI</vt:lpstr>
      <vt:lpstr>Yelp Insights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Insights</dc:title>
  <dc:creator>Manisha Paliwal</dc:creator>
  <cp:lastModifiedBy>Manisha Paliwal</cp:lastModifiedBy>
  <cp:revision>77</cp:revision>
  <dcterms:created xsi:type="dcterms:W3CDTF">2021-11-14T00:25:04Z</dcterms:created>
  <dcterms:modified xsi:type="dcterms:W3CDTF">2021-11-20T23:25:10Z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0x0101004E1813E8C386AC4296774AE70FE7AE9D</vt:lpwstr>
  </property>
</Properties>
</file>